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4"/>
  </p:sldMasterIdLst>
  <p:notesMasterIdLst>
    <p:notesMasterId r:id="rId30"/>
  </p:notesMasterIdLst>
  <p:sldIdLst>
    <p:sldId id="905" r:id="rId5"/>
    <p:sldId id="12409" r:id="rId6"/>
    <p:sldId id="12415" r:id="rId7"/>
    <p:sldId id="377" r:id="rId8"/>
    <p:sldId id="263" r:id="rId9"/>
    <p:sldId id="2141412729" r:id="rId10"/>
    <p:sldId id="2141412735" r:id="rId11"/>
    <p:sldId id="12414" r:id="rId12"/>
    <p:sldId id="262" r:id="rId13"/>
    <p:sldId id="2141412736" r:id="rId14"/>
    <p:sldId id="2141412732" r:id="rId15"/>
    <p:sldId id="2141412738" r:id="rId16"/>
    <p:sldId id="257" r:id="rId17"/>
    <p:sldId id="259" r:id="rId18"/>
    <p:sldId id="258" r:id="rId19"/>
    <p:sldId id="260" r:id="rId20"/>
    <p:sldId id="261" r:id="rId21"/>
    <p:sldId id="2141412734" r:id="rId22"/>
    <p:sldId id="302" r:id="rId23"/>
    <p:sldId id="364" r:id="rId24"/>
    <p:sldId id="2141412728" r:id="rId25"/>
    <p:sldId id="2141412727" r:id="rId26"/>
    <p:sldId id="380" r:id="rId27"/>
    <p:sldId id="12419" r:id="rId28"/>
    <p:sldId id="278" r:id="rId29"/>
  </p:sldIdLst>
  <p:sldSz cx="9144000" cy="5143500" type="screen16x9"/>
  <p:notesSz cx="6858000" cy="9144000"/>
  <p:embeddedFontLst>
    <p:embeddedFont>
      <p:font typeface="Arial Black" panose="020B0A04020102020204" pitchFamily="34" charset="0"/>
      <p:bold r:id="rId31"/>
    </p:embeddedFont>
    <p:embeddedFont>
      <p:font typeface="News Cycle" panose="020B0604020202020204" charset="2"/>
      <p:regular r:id="rId32"/>
      <p:bold r:id="rId33"/>
    </p:embeddedFont>
    <p:embeddedFont>
      <p:font typeface="Oswald" panose="00000500000000000000" pitchFamily="2" charset="0"/>
      <p:regular r:id="rId34"/>
      <p:bold r:id="rId35"/>
    </p:embeddedFont>
    <p:embeddedFont>
      <p:font typeface="Roboto" panose="02000000000000000000" pitchFamily="2" charset="0"/>
      <p:regular r:id="rId36"/>
      <p:bold r:id="rId37"/>
      <p:italic r:id="rId38"/>
      <p:boldItalic r:id="rId39"/>
    </p:embeddedFont>
    <p:embeddedFont>
      <p:font typeface="Roboto Slab" pitchFamily="2" charset="0"/>
      <p:regular r:id="rId40"/>
      <p:bold r:id="rId41"/>
    </p:embeddedFont>
    <p:embeddedFont>
      <p:font typeface="Segoe UI" panose="020B0502040204020203"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8" userDrawn="1">
          <p15:clr>
            <a:srgbClr val="A4A3A4"/>
          </p15:clr>
        </p15:guide>
        <p15:guide id="2" pos="88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ba Salem" initials="HS" lastIdx="1" clrIdx="0">
    <p:extLst>
      <p:ext uri="{19B8F6BF-5375-455C-9EA6-DF929625EA0E}">
        <p15:presenceInfo xmlns:p15="http://schemas.microsoft.com/office/powerpoint/2012/main" userId="S::Heba.Salem@alfuttaim.com::df0d3315-5335-4730-aef4-34234f5a8f44" providerId="AD"/>
      </p:ext>
    </p:extLst>
  </p:cmAuthor>
  <p:cmAuthor id="2" name="Gabriella Planojevic" initials="GP" lastIdx="10" clrIdx="1">
    <p:extLst>
      <p:ext uri="{19B8F6BF-5375-455C-9EA6-DF929625EA0E}">
        <p15:presenceInfo xmlns:p15="http://schemas.microsoft.com/office/powerpoint/2012/main" userId="S::Gabriella.Planojevic@alfuttaim.com::7798e6ba-5c0e-44fb-a4cd-0f2edfa3949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99BACF"/>
    <a:srgbClr val="88A9BE"/>
    <a:srgbClr val="646464"/>
    <a:srgbClr val="FAFAF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5681E7-3F6B-493A-A081-50176DB923CF}">
  <a:tblStyle styleId="{6B5681E7-3F6B-493A-A081-50176DB923C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51EFF09-86D4-41D1-8CD3-602A2CEEB6E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53" autoAdjust="0"/>
    <p:restoredTop sz="93792" autoAdjust="0"/>
  </p:normalViewPr>
  <p:slideViewPr>
    <p:cSldViewPr snapToGrid="0">
      <p:cViewPr varScale="1">
        <p:scale>
          <a:sx n="78" d="100"/>
          <a:sy n="78" d="100"/>
        </p:scale>
        <p:origin x="1044" y="52"/>
      </p:cViewPr>
      <p:guideLst>
        <p:guide orient="horz" pos="348"/>
        <p:guide pos="888"/>
      </p:guideLst>
    </p:cSldViewPr>
  </p:slideViewPr>
  <p:notesTextViewPr>
    <p:cViewPr>
      <p:scale>
        <a:sx n="3" d="2"/>
        <a:sy n="3" d="2"/>
      </p:scale>
      <p:origin x="0" y="0"/>
    </p:cViewPr>
  </p:notesTextViewPr>
  <p:sorterViewPr>
    <p:cViewPr>
      <p:scale>
        <a:sx n="100" d="100"/>
        <a:sy n="100" d="100"/>
      </p:scale>
      <p:origin x="0" y="-392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9.fntdata"/><Relationship Id="rId21" Type="http://schemas.openxmlformats.org/officeDocument/2006/relationships/slide" Target="slides/slide17.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4"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viewProps" Target="viewProps.xml"/><Relationship Id="rId8" Type="http://schemas.openxmlformats.org/officeDocument/2006/relationships/slide" Target="slides/slide4.xml"/><Relationship Id="rId51"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ipti Pathak" userId="bddfb15c-d580-49e0-ab06-91c47271e3e4" providerId="ADAL" clId="{E64AEC3E-D8CF-412E-9301-5EBAC0A9CF84}"/>
    <pc:docChg chg="delSld modSld">
      <pc:chgData name="Tripti Pathak" userId="bddfb15c-d580-49e0-ab06-91c47271e3e4" providerId="ADAL" clId="{E64AEC3E-D8CF-412E-9301-5EBAC0A9CF84}" dt="2025-02-10T08:13:16.671" v="25" actId="729"/>
      <pc:docMkLst>
        <pc:docMk/>
      </pc:docMkLst>
      <pc:sldChg chg="mod modShow">
        <pc:chgData name="Tripti Pathak" userId="bddfb15c-d580-49e0-ab06-91c47271e3e4" providerId="ADAL" clId="{E64AEC3E-D8CF-412E-9301-5EBAC0A9CF84}" dt="2025-01-30T06:22:06.142" v="0" actId="729"/>
        <pc:sldMkLst>
          <pc:docMk/>
          <pc:sldMk cId="3237430634" sldId="257"/>
        </pc:sldMkLst>
      </pc:sldChg>
      <pc:sldChg chg="mod modShow">
        <pc:chgData name="Tripti Pathak" userId="bddfb15c-d580-49e0-ab06-91c47271e3e4" providerId="ADAL" clId="{E64AEC3E-D8CF-412E-9301-5EBAC0A9CF84}" dt="2025-01-30T06:22:09.528" v="2" actId="729"/>
        <pc:sldMkLst>
          <pc:docMk/>
          <pc:sldMk cId="2151847758" sldId="258"/>
        </pc:sldMkLst>
      </pc:sldChg>
      <pc:sldChg chg="mod modShow">
        <pc:chgData name="Tripti Pathak" userId="bddfb15c-d580-49e0-ab06-91c47271e3e4" providerId="ADAL" clId="{E64AEC3E-D8CF-412E-9301-5EBAC0A9CF84}" dt="2025-01-30T06:22:07.931" v="1" actId="729"/>
        <pc:sldMkLst>
          <pc:docMk/>
          <pc:sldMk cId="3152509731" sldId="259"/>
        </pc:sldMkLst>
      </pc:sldChg>
      <pc:sldChg chg="mod modShow">
        <pc:chgData name="Tripti Pathak" userId="bddfb15c-d580-49e0-ab06-91c47271e3e4" providerId="ADAL" clId="{E64AEC3E-D8CF-412E-9301-5EBAC0A9CF84}" dt="2025-01-30T06:22:12.084" v="3" actId="729"/>
        <pc:sldMkLst>
          <pc:docMk/>
          <pc:sldMk cId="151240156" sldId="260"/>
        </pc:sldMkLst>
      </pc:sldChg>
      <pc:sldChg chg="mod modShow">
        <pc:chgData name="Tripti Pathak" userId="bddfb15c-d580-49e0-ab06-91c47271e3e4" providerId="ADAL" clId="{E64AEC3E-D8CF-412E-9301-5EBAC0A9CF84}" dt="2025-01-30T06:22:15.608" v="4" actId="729"/>
        <pc:sldMkLst>
          <pc:docMk/>
          <pc:sldMk cId="1981720333" sldId="261"/>
        </pc:sldMkLst>
      </pc:sldChg>
      <pc:sldChg chg="mod modShow">
        <pc:chgData name="Tripti Pathak" userId="bddfb15c-d580-49e0-ab06-91c47271e3e4" providerId="ADAL" clId="{E64AEC3E-D8CF-412E-9301-5EBAC0A9CF84}" dt="2025-02-10T08:13:16.671" v="25" actId="729"/>
        <pc:sldMkLst>
          <pc:docMk/>
          <pc:sldMk cId="0" sldId="263"/>
        </pc:sldMkLst>
      </pc:sldChg>
      <pc:sldChg chg="modSp mod">
        <pc:chgData name="Tripti Pathak" userId="bddfb15c-d580-49e0-ab06-91c47271e3e4" providerId="ADAL" clId="{E64AEC3E-D8CF-412E-9301-5EBAC0A9CF84}" dt="2025-02-10T08:12:55.963" v="23" actId="20577"/>
        <pc:sldMkLst>
          <pc:docMk/>
          <pc:sldMk cId="1715559217" sldId="377"/>
        </pc:sldMkLst>
        <pc:graphicFrameChg chg="modGraphic">
          <ac:chgData name="Tripti Pathak" userId="bddfb15c-d580-49e0-ab06-91c47271e3e4" providerId="ADAL" clId="{E64AEC3E-D8CF-412E-9301-5EBAC0A9CF84}" dt="2025-02-10T08:12:55.963" v="23" actId="20577"/>
          <ac:graphicFrameMkLst>
            <pc:docMk/>
            <pc:sldMk cId="1715559217" sldId="377"/>
            <ac:graphicFrameMk id="6" creationId="{6EAC64EE-E63F-CC25-F5C4-C5A79E6F7675}"/>
          </ac:graphicFrameMkLst>
        </pc:graphicFrameChg>
      </pc:sldChg>
      <pc:sldChg chg="mod modShow">
        <pc:chgData name="Tripti Pathak" userId="bddfb15c-d580-49e0-ab06-91c47271e3e4" providerId="ADAL" clId="{E64AEC3E-D8CF-412E-9301-5EBAC0A9CF84}" dt="2025-01-30T06:22:17.612" v="5" actId="729"/>
        <pc:sldMkLst>
          <pc:docMk/>
          <pc:sldMk cId="462534574" sldId="2141412734"/>
        </pc:sldMkLst>
      </pc:sldChg>
      <pc:sldChg chg="del">
        <pc:chgData name="Tripti Pathak" userId="bddfb15c-d580-49e0-ab06-91c47271e3e4" providerId="ADAL" clId="{E64AEC3E-D8CF-412E-9301-5EBAC0A9CF84}" dt="2025-01-30T06:22:35.877" v="6" actId="47"/>
        <pc:sldMkLst>
          <pc:docMk/>
          <pc:sldMk cId="860380135" sldId="2141412737"/>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326757-BAF4-4FB9-8445-62061CD3FE9C}" type="doc">
      <dgm:prSet loTypeId="urn:microsoft.com/office/officeart/2005/8/layout/chevron1" loCatId="process" qsTypeId="urn:microsoft.com/office/officeart/2005/8/quickstyle/simple1" qsCatId="simple" csTypeId="urn:microsoft.com/office/officeart/2005/8/colors/accent1_2" csCatId="accent1" phldr="1"/>
      <dgm:spPr/>
    </dgm:pt>
    <dgm:pt modelId="{71FA3A80-FA93-481C-A4BE-B56B3D86CFDE}">
      <dgm:prSet phldrT="[Text]" custT="1"/>
      <dgm:spPr>
        <a:solidFill>
          <a:srgbClr val="0070C0"/>
        </a:solidFill>
      </dgm:spPr>
      <dgm:t>
        <a:bodyPr/>
        <a:lstStyle/>
        <a:p>
          <a:r>
            <a:rPr lang="en-US" sz="1000" b="1" dirty="0">
              <a:latin typeface="News Cycle" panose="020B0604020202020204" charset="2"/>
            </a:rPr>
            <a:t>Demonstrate how peers can challenge goals</a:t>
          </a:r>
        </a:p>
      </dgm:t>
    </dgm:pt>
    <dgm:pt modelId="{CD52B8FD-C192-46DD-BF40-B92E73E78839}" type="parTrans" cxnId="{0D1B09FD-DD04-44E5-A314-865463C47FF9}">
      <dgm:prSet/>
      <dgm:spPr/>
      <dgm:t>
        <a:bodyPr/>
        <a:lstStyle/>
        <a:p>
          <a:endParaRPr lang="en-US"/>
        </a:p>
      </dgm:t>
    </dgm:pt>
    <dgm:pt modelId="{A57E6678-BF7E-4E71-9DFF-9468925C122D}" type="sibTrans" cxnId="{0D1B09FD-DD04-44E5-A314-865463C47FF9}">
      <dgm:prSet/>
      <dgm:spPr/>
      <dgm:t>
        <a:bodyPr/>
        <a:lstStyle/>
        <a:p>
          <a:endParaRPr lang="en-US"/>
        </a:p>
      </dgm:t>
    </dgm:pt>
    <dgm:pt modelId="{8C64E6EF-4ECC-4DA4-86D0-4FBB5AEE29AA}">
      <dgm:prSet phldrT="[Text]" custT="1"/>
      <dgm:spPr>
        <a:solidFill>
          <a:srgbClr val="FF6600"/>
        </a:solidFill>
      </dgm:spPr>
      <dgm:t>
        <a:bodyPr/>
        <a:lstStyle/>
        <a:p>
          <a:r>
            <a:rPr lang="en-US" sz="1000" b="1" dirty="0">
              <a:latin typeface="News Cycle" panose="020B0604020202020204" charset="2"/>
            </a:rPr>
            <a:t>Employee goal refinement</a:t>
          </a:r>
        </a:p>
      </dgm:t>
    </dgm:pt>
    <dgm:pt modelId="{40988EEE-C609-4913-BAAF-EC2ED291C2A9}" type="parTrans" cxnId="{81855E03-B694-4651-8387-61919CA371B1}">
      <dgm:prSet/>
      <dgm:spPr/>
      <dgm:t>
        <a:bodyPr/>
        <a:lstStyle/>
        <a:p>
          <a:endParaRPr lang="en-US"/>
        </a:p>
      </dgm:t>
    </dgm:pt>
    <dgm:pt modelId="{30599BFB-94BC-49C3-90A3-884A95530168}" type="sibTrans" cxnId="{81855E03-B694-4651-8387-61919CA371B1}">
      <dgm:prSet/>
      <dgm:spPr/>
      <dgm:t>
        <a:bodyPr/>
        <a:lstStyle/>
        <a:p>
          <a:endParaRPr lang="en-US"/>
        </a:p>
      </dgm:t>
    </dgm:pt>
    <dgm:pt modelId="{DA6C4C97-CD64-45C9-A7E8-899D7102C5AA}">
      <dgm:prSet phldrT="[Text]" custT="1"/>
      <dgm:spPr>
        <a:solidFill>
          <a:srgbClr val="FF6600"/>
        </a:solidFill>
      </dgm:spPr>
      <dgm:t>
        <a:bodyPr/>
        <a:lstStyle/>
        <a:p>
          <a:r>
            <a:rPr lang="en-US" sz="1000" b="1" dirty="0">
              <a:latin typeface="News Cycle" panose="020B0604020202020204" charset="2"/>
            </a:rPr>
            <a:t>Collective teasing of goals</a:t>
          </a:r>
        </a:p>
      </dgm:t>
    </dgm:pt>
    <dgm:pt modelId="{27EA1F48-B86E-41C8-BA5B-73135F8DBE5C}" type="parTrans" cxnId="{C84859D1-409A-48BE-92B2-E0F92D71032E}">
      <dgm:prSet/>
      <dgm:spPr/>
      <dgm:t>
        <a:bodyPr/>
        <a:lstStyle/>
        <a:p>
          <a:endParaRPr lang="en-US"/>
        </a:p>
      </dgm:t>
    </dgm:pt>
    <dgm:pt modelId="{ACEC2F7E-66B9-4243-8870-D4E411EDCA48}" type="sibTrans" cxnId="{C84859D1-409A-48BE-92B2-E0F92D71032E}">
      <dgm:prSet/>
      <dgm:spPr/>
      <dgm:t>
        <a:bodyPr/>
        <a:lstStyle/>
        <a:p>
          <a:endParaRPr lang="en-US"/>
        </a:p>
      </dgm:t>
    </dgm:pt>
    <dgm:pt modelId="{6B64F0F9-584F-4CC5-B0B2-250F4E3E05CF}">
      <dgm:prSet phldrT="[Text]" custT="1"/>
      <dgm:spPr>
        <a:solidFill>
          <a:srgbClr val="0070C0"/>
        </a:solidFill>
      </dgm:spPr>
      <dgm:t>
        <a:bodyPr/>
        <a:lstStyle/>
        <a:p>
          <a:r>
            <a:rPr lang="en-US" sz="1000" b="1" dirty="0">
              <a:latin typeface="News Cycle" panose="020B0604020202020204" charset="2"/>
            </a:rPr>
            <a:t>Collaboration mapping </a:t>
          </a:r>
        </a:p>
      </dgm:t>
    </dgm:pt>
    <dgm:pt modelId="{38057AB9-1E36-4AF8-A43B-539B5388011C}" type="parTrans" cxnId="{D9196CFE-8E61-455D-9A9D-0C08091E80A5}">
      <dgm:prSet/>
      <dgm:spPr/>
      <dgm:t>
        <a:bodyPr/>
        <a:lstStyle/>
        <a:p>
          <a:endParaRPr lang="en-US"/>
        </a:p>
      </dgm:t>
    </dgm:pt>
    <dgm:pt modelId="{1536F57F-E1CC-4214-B808-F9088CB51561}" type="sibTrans" cxnId="{D9196CFE-8E61-455D-9A9D-0C08091E80A5}">
      <dgm:prSet/>
      <dgm:spPr/>
      <dgm:t>
        <a:bodyPr/>
        <a:lstStyle/>
        <a:p>
          <a:endParaRPr lang="en-US"/>
        </a:p>
      </dgm:t>
    </dgm:pt>
    <dgm:pt modelId="{C21E7150-9927-463B-9E87-1A88BC2AD591}" type="pres">
      <dgm:prSet presAssocID="{8C326757-BAF4-4FB9-8445-62061CD3FE9C}" presName="Name0" presStyleCnt="0">
        <dgm:presLayoutVars>
          <dgm:dir/>
          <dgm:animLvl val="lvl"/>
          <dgm:resizeHandles val="exact"/>
        </dgm:presLayoutVars>
      </dgm:prSet>
      <dgm:spPr/>
    </dgm:pt>
    <dgm:pt modelId="{9937CB1B-0C0C-461B-8C31-8EB9155B41CB}" type="pres">
      <dgm:prSet presAssocID="{71FA3A80-FA93-481C-A4BE-B56B3D86CFDE}" presName="parTxOnly" presStyleLbl="node1" presStyleIdx="0" presStyleCnt="4" custScaleY="74621">
        <dgm:presLayoutVars>
          <dgm:chMax val="0"/>
          <dgm:chPref val="0"/>
          <dgm:bulletEnabled val="1"/>
        </dgm:presLayoutVars>
      </dgm:prSet>
      <dgm:spPr/>
    </dgm:pt>
    <dgm:pt modelId="{9A8E63D2-0F27-4895-8645-245F7504FF44}" type="pres">
      <dgm:prSet presAssocID="{A57E6678-BF7E-4E71-9DFF-9468925C122D}" presName="parTxOnlySpace" presStyleCnt="0"/>
      <dgm:spPr/>
    </dgm:pt>
    <dgm:pt modelId="{D960D1F5-9770-4C7A-8BE0-4F9877EA754C}" type="pres">
      <dgm:prSet presAssocID="{8C64E6EF-4ECC-4DA4-86D0-4FBB5AEE29AA}" presName="parTxOnly" presStyleLbl="node1" presStyleIdx="1" presStyleCnt="4" custScaleY="74621">
        <dgm:presLayoutVars>
          <dgm:chMax val="0"/>
          <dgm:chPref val="0"/>
          <dgm:bulletEnabled val="1"/>
        </dgm:presLayoutVars>
      </dgm:prSet>
      <dgm:spPr/>
    </dgm:pt>
    <dgm:pt modelId="{B3857825-478B-4D57-B01C-93C7C2726A71}" type="pres">
      <dgm:prSet presAssocID="{30599BFB-94BC-49C3-90A3-884A95530168}" presName="parTxOnlySpace" presStyleCnt="0"/>
      <dgm:spPr/>
    </dgm:pt>
    <dgm:pt modelId="{816CEC26-DF7F-4A15-A739-4D4CB1393DCA}" type="pres">
      <dgm:prSet presAssocID="{6B64F0F9-584F-4CC5-B0B2-250F4E3E05CF}" presName="parTxOnly" presStyleLbl="node1" presStyleIdx="2" presStyleCnt="4" custScaleY="74621">
        <dgm:presLayoutVars>
          <dgm:chMax val="0"/>
          <dgm:chPref val="0"/>
          <dgm:bulletEnabled val="1"/>
        </dgm:presLayoutVars>
      </dgm:prSet>
      <dgm:spPr/>
    </dgm:pt>
    <dgm:pt modelId="{7BD646E8-0B1D-4977-B985-1E09C609ED58}" type="pres">
      <dgm:prSet presAssocID="{1536F57F-E1CC-4214-B808-F9088CB51561}" presName="parTxOnlySpace" presStyleCnt="0"/>
      <dgm:spPr/>
    </dgm:pt>
    <dgm:pt modelId="{A003BA36-FF8F-4886-9990-803FC8AB9BAB}" type="pres">
      <dgm:prSet presAssocID="{DA6C4C97-CD64-45C9-A7E8-899D7102C5AA}" presName="parTxOnly" presStyleLbl="node1" presStyleIdx="3" presStyleCnt="4" custScaleY="74621">
        <dgm:presLayoutVars>
          <dgm:chMax val="0"/>
          <dgm:chPref val="0"/>
          <dgm:bulletEnabled val="1"/>
        </dgm:presLayoutVars>
      </dgm:prSet>
      <dgm:spPr/>
    </dgm:pt>
  </dgm:ptLst>
  <dgm:cxnLst>
    <dgm:cxn modelId="{81855E03-B694-4651-8387-61919CA371B1}" srcId="{8C326757-BAF4-4FB9-8445-62061CD3FE9C}" destId="{8C64E6EF-4ECC-4DA4-86D0-4FBB5AEE29AA}" srcOrd="1" destOrd="0" parTransId="{40988EEE-C609-4913-BAAF-EC2ED291C2A9}" sibTransId="{30599BFB-94BC-49C3-90A3-884A95530168}"/>
    <dgm:cxn modelId="{9AA66938-DCF0-46D3-9003-E0649E3C72C1}" type="presOf" srcId="{8C326757-BAF4-4FB9-8445-62061CD3FE9C}" destId="{C21E7150-9927-463B-9E87-1A88BC2AD591}" srcOrd="0" destOrd="0" presId="urn:microsoft.com/office/officeart/2005/8/layout/chevron1"/>
    <dgm:cxn modelId="{09AC9483-9024-4E49-A793-AA9558948483}" type="presOf" srcId="{71FA3A80-FA93-481C-A4BE-B56B3D86CFDE}" destId="{9937CB1B-0C0C-461B-8C31-8EB9155B41CB}" srcOrd="0" destOrd="0" presId="urn:microsoft.com/office/officeart/2005/8/layout/chevron1"/>
    <dgm:cxn modelId="{2A4B71B9-2DDF-470D-B6BE-E6D5CFABDA95}" type="presOf" srcId="{6B64F0F9-584F-4CC5-B0B2-250F4E3E05CF}" destId="{816CEC26-DF7F-4A15-A739-4D4CB1393DCA}" srcOrd="0" destOrd="0" presId="urn:microsoft.com/office/officeart/2005/8/layout/chevron1"/>
    <dgm:cxn modelId="{8C7156C2-299C-442D-8A77-3D9C2595FFAD}" type="presOf" srcId="{8C64E6EF-4ECC-4DA4-86D0-4FBB5AEE29AA}" destId="{D960D1F5-9770-4C7A-8BE0-4F9877EA754C}" srcOrd="0" destOrd="0" presId="urn:microsoft.com/office/officeart/2005/8/layout/chevron1"/>
    <dgm:cxn modelId="{C84859D1-409A-48BE-92B2-E0F92D71032E}" srcId="{8C326757-BAF4-4FB9-8445-62061CD3FE9C}" destId="{DA6C4C97-CD64-45C9-A7E8-899D7102C5AA}" srcOrd="3" destOrd="0" parTransId="{27EA1F48-B86E-41C8-BA5B-73135F8DBE5C}" sibTransId="{ACEC2F7E-66B9-4243-8870-D4E411EDCA48}"/>
    <dgm:cxn modelId="{34E216E4-DD16-4168-8E00-D25854BF3053}" type="presOf" srcId="{DA6C4C97-CD64-45C9-A7E8-899D7102C5AA}" destId="{A003BA36-FF8F-4886-9990-803FC8AB9BAB}" srcOrd="0" destOrd="0" presId="urn:microsoft.com/office/officeart/2005/8/layout/chevron1"/>
    <dgm:cxn modelId="{0D1B09FD-DD04-44E5-A314-865463C47FF9}" srcId="{8C326757-BAF4-4FB9-8445-62061CD3FE9C}" destId="{71FA3A80-FA93-481C-A4BE-B56B3D86CFDE}" srcOrd="0" destOrd="0" parTransId="{CD52B8FD-C192-46DD-BF40-B92E73E78839}" sibTransId="{A57E6678-BF7E-4E71-9DFF-9468925C122D}"/>
    <dgm:cxn modelId="{D9196CFE-8E61-455D-9A9D-0C08091E80A5}" srcId="{8C326757-BAF4-4FB9-8445-62061CD3FE9C}" destId="{6B64F0F9-584F-4CC5-B0B2-250F4E3E05CF}" srcOrd="2" destOrd="0" parTransId="{38057AB9-1E36-4AF8-A43B-539B5388011C}" sibTransId="{1536F57F-E1CC-4214-B808-F9088CB51561}"/>
    <dgm:cxn modelId="{A7494A0D-2F39-40C1-AFFF-750A8D87BCB6}" type="presParOf" srcId="{C21E7150-9927-463B-9E87-1A88BC2AD591}" destId="{9937CB1B-0C0C-461B-8C31-8EB9155B41CB}" srcOrd="0" destOrd="0" presId="urn:microsoft.com/office/officeart/2005/8/layout/chevron1"/>
    <dgm:cxn modelId="{8B7F3278-382A-4DEA-8508-E4DA9D681F86}" type="presParOf" srcId="{C21E7150-9927-463B-9E87-1A88BC2AD591}" destId="{9A8E63D2-0F27-4895-8645-245F7504FF44}" srcOrd="1" destOrd="0" presId="urn:microsoft.com/office/officeart/2005/8/layout/chevron1"/>
    <dgm:cxn modelId="{5F39F43E-20FF-4CEA-83B4-C1C4E32AC9FB}" type="presParOf" srcId="{C21E7150-9927-463B-9E87-1A88BC2AD591}" destId="{D960D1F5-9770-4C7A-8BE0-4F9877EA754C}" srcOrd="2" destOrd="0" presId="urn:microsoft.com/office/officeart/2005/8/layout/chevron1"/>
    <dgm:cxn modelId="{5F3D601A-E352-405C-88C2-BE9259334218}" type="presParOf" srcId="{C21E7150-9927-463B-9E87-1A88BC2AD591}" destId="{B3857825-478B-4D57-B01C-93C7C2726A71}" srcOrd="3" destOrd="0" presId="urn:microsoft.com/office/officeart/2005/8/layout/chevron1"/>
    <dgm:cxn modelId="{B98C174F-69B0-4988-81E5-FFB947A642AC}" type="presParOf" srcId="{C21E7150-9927-463B-9E87-1A88BC2AD591}" destId="{816CEC26-DF7F-4A15-A739-4D4CB1393DCA}" srcOrd="4" destOrd="0" presId="urn:microsoft.com/office/officeart/2005/8/layout/chevron1"/>
    <dgm:cxn modelId="{62CFF80A-0889-4B96-85B4-B7DE98D9265F}" type="presParOf" srcId="{C21E7150-9927-463B-9E87-1A88BC2AD591}" destId="{7BD646E8-0B1D-4977-B985-1E09C609ED58}" srcOrd="5" destOrd="0" presId="urn:microsoft.com/office/officeart/2005/8/layout/chevron1"/>
    <dgm:cxn modelId="{73684DD3-EB4C-47DE-B86E-BA11DBF0E94F}" type="presParOf" srcId="{C21E7150-9927-463B-9E87-1A88BC2AD591}" destId="{A003BA36-FF8F-4886-9990-803FC8AB9BA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37CB1B-0C0C-461B-8C31-8EB9155B41CB}">
      <dsp:nvSpPr>
        <dsp:cNvPr id="0" name=""/>
        <dsp:cNvSpPr/>
      </dsp:nvSpPr>
      <dsp:spPr>
        <a:xfrm>
          <a:off x="3860" y="1237016"/>
          <a:ext cx="2247055" cy="670710"/>
        </a:xfrm>
        <a:prstGeom prst="chevron">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Demonstrate how peers can challenge goals</a:t>
          </a:r>
        </a:p>
      </dsp:txBody>
      <dsp:txXfrm>
        <a:off x="339215" y="1237016"/>
        <a:ext cx="1576345" cy="670710"/>
      </dsp:txXfrm>
    </dsp:sp>
    <dsp:sp modelId="{D960D1F5-9770-4C7A-8BE0-4F9877EA754C}">
      <dsp:nvSpPr>
        <dsp:cNvPr id="0" name=""/>
        <dsp:cNvSpPr/>
      </dsp:nvSpPr>
      <dsp:spPr>
        <a:xfrm>
          <a:off x="2026209" y="1237016"/>
          <a:ext cx="2247055" cy="670710"/>
        </a:xfrm>
        <a:prstGeom prst="chevron">
          <a:avLst/>
        </a:prstGeom>
        <a:solidFill>
          <a:srgbClr val="FF66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Employee goal refinement</a:t>
          </a:r>
        </a:p>
      </dsp:txBody>
      <dsp:txXfrm>
        <a:off x="2361564" y="1237016"/>
        <a:ext cx="1576345" cy="670710"/>
      </dsp:txXfrm>
    </dsp:sp>
    <dsp:sp modelId="{816CEC26-DF7F-4A15-A739-4D4CB1393DCA}">
      <dsp:nvSpPr>
        <dsp:cNvPr id="0" name=""/>
        <dsp:cNvSpPr/>
      </dsp:nvSpPr>
      <dsp:spPr>
        <a:xfrm>
          <a:off x="4048559" y="1237016"/>
          <a:ext cx="2247055" cy="670710"/>
        </a:xfrm>
        <a:prstGeom prst="chevron">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Collaboration mapping </a:t>
          </a:r>
        </a:p>
      </dsp:txBody>
      <dsp:txXfrm>
        <a:off x="4383914" y="1237016"/>
        <a:ext cx="1576345" cy="670710"/>
      </dsp:txXfrm>
    </dsp:sp>
    <dsp:sp modelId="{A003BA36-FF8F-4886-9990-803FC8AB9BAB}">
      <dsp:nvSpPr>
        <dsp:cNvPr id="0" name=""/>
        <dsp:cNvSpPr/>
      </dsp:nvSpPr>
      <dsp:spPr>
        <a:xfrm>
          <a:off x="6070909" y="1237016"/>
          <a:ext cx="2247055" cy="670710"/>
        </a:xfrm>
        <a:prstGeom prst="chevron">
          <a:avLst/>
        </a:prstGeom>
        <a:solidFill>
          <a:srgbClr val="FF66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News Cycle" panose="020B0604020202020204" charset="2"/>
            </a:rPr>
            <a:t>Collective teasing of goals</a:t>
          </a:r>
        </a:p>
      </dsp:txBody>
      <dsp:txXfrm>
        <a:off x="6406264" y="1237016"/>
        <a:ext cx="1576345" cy="67071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jpe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a:noFill/>
          <a:ln w="12700">
            <a:solidFill>
              <a:prstClr val="black"/>
            </a:solidFill>
          </a:ln>
        </p:spPr>
      </p:sp>
      <p:sp>
        <p:nvSpPr>
          <p:cNvPr id="3" name="Notes Placeholder 2"/>
          <p:cNvSpPr>
            <a:spLocks noGrp="1" noChangeAspect="1"/>
          </p:cNvSpPr>
          <p:nvPr>
            <p:ph type="body" idx="1"/>
          </p:nvPr>
        </p:nvSpPr>
        <p:spPr>
          <a:xfrm>
            <a:off x="242371" y="3592535"/>
            <a:ext cx="6373258" cy="5234810"/>
          </a:xfrm>
        </p:spPr>
        <p:txBody>
          <a:bodyPr vert="horz" lIns="0" tIns="0" rIns="0" bIns="0" rtlCol="0"/>
          <a:lstStyle/>
          <a:p>
            <a:endParaRPr lang="en-US" dirty="0"/>
          </a:p>
        </p:txBody>
      </p:sp>
    </p:spTree>
    <p:extLst>
      <p:ext uri="{BB962C8B-B14F-4D97-AF65-F5344CB8AC3E}">
        <p14:creationId xmlns:p14="http://schemas.microsoft.com/office/powerpoint/2010/main" val="3563903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2027617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6100996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aa41051d55_1_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aa41051d55_1_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179635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34090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7950" y="739775"/>
            <a:ext cx="6581775" cy="3703638"/>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0C7A1CBE-FD00-44A2-826C-D06A72326ECE}"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29729666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how the BSC is built if you have a goal falls under this.</a:t>
            </a:r>
            <a:endParaRPr dirty="0"/>
          </a:p>
        </p:txBody>
      </p:sp>
    </p:spTree>
    <p:extLst>
      <p:ext uri="{BB962C8B-B14F-4D97-AF65-F5344CB8AC3E}">
        <p14:creationId xmlns:p14="http://schemas.microsoft.com/office/powerpoint/2010/main" val="21636631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293521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39941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3"/>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50500" y="2435625"/>
            <a:ext cx="3638700" cy="22401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a:endParaRPr/>
          </a:p>
        </p:txBody>
      </p:sp>
      <p:sp>
        <p:nvSpPr>
          <p:cNvPr id="11" name="Google Shape;11;p2"/>
          <p:cNvSpPr/>
          <p:nvPr/>
        </p:nvSpPr>
        <p:spPr>
          <a:xfrm>
            <a:off x="7813106" y="0"/>
            <a:ext cx="892296" cy="322542"/>
          </a:xfrm>
          <a:custGeom>
            <a:avLst/>
            <a:gdLst/>
            <a:ahLst/>
            <a:cxnLst/>
            <a:rect l="l" t="t" r="r" b="b"/>
            <a:pathLst>
              <a:path w="21600" h="21600" extrusionOk="0">
                <a:moveTo>
                  <a:pt x="0" y="0"/>
                </a:moveTo>
                <a:lnTo>
                  <a:pt x="0" y="21600"/>
                </a:lnTo>
                <a:lnTo>
                  <a:pt x="21600" y="10795"/>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 name="Google Shape;12;p2"/>
          <p:cNvSpPr/>
          <p:nvPr/>
        </p:nvSpPr>
        <p:spPr>
          <a:xfrm>
            <a:off x="3650209" y="0"/>
            <a:ext cx="563814" cy="1699704"/>
          </a:xfrm>
          <a:custGeom>
            <a:avLst/>
            <a:gdLst/>
            <a:ahLst/>
            <a:cxnLst/>
            <a:rect l="l" t="t" r="r" b="b"/>
            <a:pathLst>
              <a:path w="21600" h="21600" extrusionOk="0">
                <a:moveTo>
                  <a:pt x="0" y="0"/>
                </a:moveTo>
                <a:lnTo>
                  <a:pt x="0" y="21600"/>
                </a:lnTo>
                <a:lnTo>
                  <a:pt x="21600" y="20304"/>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3" name="Google Shape;13;p2"/>
          <p:cNvSpPr/>
          <p:nvPr/>
        </p:nvSpPr>
        <p:spPr>
          <a:xfrm>
            <a:off x="4359415" y="609095"/>
            <a:ext cx="1314792" cy="2119176"/>
          </a:xfrm>
          <a:custGeom>
            <a:avLst/>
            <a:gdLst/>
            <a:ahLst/>
            <a:cxnLst/>
            <a:rect l="l" t="t" r="r" b="b"/>
            <a:pathLst>
              <a:path w="21600" h="21600" extrusionOk="0">
                <a:moveTo>
                  <a:pt x="0" y="21600"/>
                </a:moveTo>
                <a:lnTo>
                  <a:pt x="21600" y="19177"/>
                </a:lnTo>
                <a:lnTo>
                  <a:pt x="21600" y="0"/>
                </a:lnTo>
                <a:lnTo>
                  <a:pt x="0" y="2423"/>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4" name="Google Shape;14;p2"/>
          <p:cNvSpPr/>
          <p:nvPr/>
        </p:nvSpPr>
        <p:spPr>
          <a:xfrm>
            <a:off x="5821031" y="991483"/>
            <a:ext cx="1845234" cy="4159458"/>
          </a:xfrm>
          <a:custGeom>
            <a:avLst/>
            <a:gdLst/>
            <a:ahLst/>
            <a:cxnLst/>
            <a:rect l="l" t="t" r="r" b="b"/>
            <a:pathLst>
              <a:path w="21600" h="21600" extrusionOk="0">
                <a:moveTo>
                  <a:pt x="0" y="21600"/>
                </a:moveTo>
                <a:lnTo>
                  <a:pt x="21600" y="21600"/>
                </a:lnTo>
                <a:lnTo>
                  <a:pt x="21600" y="0"/>
                </a:lnTo>
                <a:lnTo>
                  <a:pt x="0" y="1733"/>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5" name="Google Shape;15;p2"/>
          <p:cNvSpPr/>
          <p:nvPr/>
        </p:nvSpPr>
        <p:spPr>
          <a:xfrm>
            <a:off x="4359415" y="2643735"/>
            <a:ext cx="1314792" cy="2510136"/>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6" name="Google Shape;16;p2"/>
          <p:cNvSpPr/>
          <p:nvPr/>
        </p:nvSpPr>
        <p:spPr>
          <a:xfrm>
            <a:off x="7813106" y="306930"/>
            <a:ext cx="892296" cy="297729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7" name="Google Shape;17;p2"/>
          <p:cNvSpPr/>
          <p:nvPr/>
        </p:nvSpPr>
        <p:spPr>
          <a:xfrm>
            <a:off x="5821031" y="0"/>
            <a:ext cx="1845234" cy="1161054"/>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8" name="Google Shape;18;p2"/>
          <p:cNvSpPr/>
          <p:nvPr/>
        </p:nvSpPr>
        <p:spPr>
          <a:xfrm>
            <a:off x="7813106" y="3277330"/>
            <a:ext cx="892296" cy="1165914"/>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accent5"/>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 image">
  <p:cSld name="TITLE_AND_BODY_1">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550500" y="759800"/>
            <a:ext cx="36945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5" name="Google Shape;55;p6"/>
          <p:cNvSpPr txBox="1">
            <a:spLocks noGrp="1"/>
          </p:cNvSpPr>
          <p:nvPr>
            <p:ph type="body" idx="1"/>
          </p:nvPr>
        </p:nvSpPr>
        <p:spPr>
          <a:xfrm>
            <a:off x="550500" y="1353948"/>
            <a:ext cx="3694500" cy="30339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56" name="Google Shape;56;p6"/>
          <p:cNvSpPr txBox="1">
            <a:spLocks noGrp="1"/>
          </p:cNvSpPr>
          <p:nvPr>
            <p:ph type="sldNum" idx="12"/>
          </p:nvPr>
        </p:nvSpPr>
        <p:spPr>
          <a:xfrm>
            <a:off x="8346250" y="4688650"/>
            <a:ext cx="56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57" name="Google Shape;57;p6"/>
          <p:cNvSpPr/>
          <p:nvPr/>
        </p:nvSpPr>
        <p:spPr>
          <a:xfrm>
            <a:off x="8099306" y="0"/>
            <a:ext cx="892296" cy="322542"/>
          </a:xfrm>
          <a:custGeom>
            <a:avLst/>
            <a:gdLst/>
            <a:ahLst/>
            <a:cxnLst/>
            <a:rect l="l" t="t" r="r" b="b"/>
            <a:pathLst>
              <a:path w="21600" h="21600" extrusionOk="0">
                <a:moveTo>
                  <a:pt x="0" y="0"/>
                </a:moveTo>
                <a:lnTo>
                  <a:pt x="0" y="21600"/>
                </a:lnTo>
                <a:lnTo>
                  <a:pt x="21600" y="10795"/>
                </a:lnTo>
                <a:lnTo>
                  <a:pt x="21600" y="0"/>
                </a:lnTo>
                <a:lnTo>
                  <a:pt x="0" y="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58" name="Google Shape;58;p6"/>
          <p:cNvSpPr/>
          <p:nvPr/>
        </p:nvSpPr>
        <p:spPr>
          <a:xfrm>
            <a:off x="4645615" y="609095"/>
            <a:ext cx="1314792" cy="2119176"/>
          </a:xfrm>
          <a:custGeom>
            <a:avLst/>
            <a:gdLst/>
            <a:ahLst/>
            <a:cxnLst/>
            <a:rect l="l" t="t" r="r" b="b"/>
            <a:pathLst>
              <a:path w="21600" h="21600" extrusionOk="0">
                <a:moveTo>
                  <a:pt x="0" y="21600"/>
                </a:moveTo>
                <a:lnTo>
                  <a:pt x="21600" y="19177"/>
                </a:lnTo>
                <a:lnTo>
                  <a:pt x="21600" y="0"/>
                </a:lnTo>
                <a:lnTo>
                  <a:pt x="0" y="2423"/>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59" name="Google Shape;59;p6"/>
          <p:cNvSpPr/>
          <p:nvPr/>
        </p:nvSpPr>
        <p:spPr>
          <a:xfrm>
            <a:off x="6107231" y="991483"/>
            <a:ext cx="1845234" cy="4159458"/>
          </a:xfrm>
          <a:custGeom>
            <a:avLst/>
            <a:gdLst/>
            <a:ahLst/>
            <a:cxnLst/>
            <a:rect l="l" t="t" r="r" b="b"/>
            <a:pathLst>
              <a:path w="21600" h="21600" extrusionOk="0">
                <a:moveTo>
                  <a:pt x="0" y="21600"/>
                </a:moveTo>
                <a:lnTo>
                  <a:pt x="21600" y="21600"/>
                </a:lnTo>
                <a:lnTo>
                  <a:pt x="21600" y="0"/>
                </a:lnTo>
                <a:lnTo>
                  <a:pt x="0" y="1733"/>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0" name="Google Shape;60;p6"/>
          <p:cNvSpPr/>
          <p:nvPr/>
        </p:nvSpPr>
        <p:spPr>
          <a:xfrm>
            <a:off x="4645615" y="2643735"/>
            <a:ext cx="1314792" cy="2510136"/>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1" name="Google Shape;61;p6"/>
          <p:cNvSpPr/>
          <p:nvPr/>
        </p:nvSpPr>
        <p:spPr>
          <a:xfrm>
            <a:off x="8099306" y="306930"/>
            <a:ext cx="892296" cy="297729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2" name="Google Shape;62;p6"/>
          <p:cNvSpPr/>
          <p:nvPr/>
        </p:nvSpPr>
        <p:spPr>
          <a:xfrm>
            <a:off x="6107231" y="0"/>
            <a:ext cx="1845234" cy="1161054"/>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63" name="Google Shape;63;p6"/>
          <p:cNvSpPr/>
          <p:nvPr/>
        </p:nvSpPr>
        <p:spPr>
          <a:xfrm>
            <a:off x="8099306" y="3277330"/>
            <a:ext cx="892296" cy="1165914"/>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50792"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reserve="1">
  <p:cSld name="1_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33095"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dirty="0"/>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19" name="Google Shape;119;p11"/>
          <p:cNvSpPr/>
          <p:nvPr/>
        </p:nvSpPr>
        <p:spPr>
          <a:xfrm flipH="1">
            <a:off x="8073822" y="456628"/>
            <a:ext cx="568512" cy="711612"/>
          </a:xfrm>
          <a:custGeom>
            <a:avLst/>
            <a:gdLst/>
            <a:ahLst/>
            <a:cxnLst/>
            <a:rect l="l" t="t" r="r" b="b"/>
            <a:pathLst>
              <a:path w="21600" h="21600" extrusionOk="0">
                <a:moveTo>
                  <a:pt x="0" y="21600"/>
                </a:moveTo>
                <a:lnTo>
                  <a:pt x="21600" y="18470"/>
                </a:lnTo>
                <a:lnTo>
                  <a:pt x="21600" y="0"/>
                </a:lnTo>
                <a:lnTo>
                  <a:pt x="0" y="3130"/>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0" name="Google Shape;120;p11"/>
          <p:cNvSpPr/>
          <p:nvPr/>
        </p:nvSpPr>
        <p:spPr>
          <a:xfrm flipH="1">
            <a:off x="8073822" y="4574472"/>
            <a:ext cx="568512" cy="569052"/>
          </a:xfrm>
          <a:custGeom>
            <a:avLst/>
            <a:gdLst/>
            <a:ahLst/>
            <a:cxnLst/>
            <a:rect l="l" t="t" r="r" b="b"/>
            <a:pathLst>
              <a:path w="21600" h="21600" extrusionOk="0">
                <a:moveTo>
                  <a:pt x="0" y="21600"/>
                </a:moveTo>
                <a:lnTo>
                  <a:pt x="21600" y="21600"/>
                </a:lnTo>
                <a:lnTo>
                  <a:pt x="21600" y="0"/>
                </a:lnTo>
                <a:lnTo>
                  <a:pt x="0" y="3912"/>
                </a:lnTo>
                <a:lnTo>
                  <a:pt x="0"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
        <p:nvSpPr>
          <p:cNvPr id="121" name="Google Shape;121;p11"/>
          <p:cNvSpPr/>
          <p:nvPr/>
        </p:nvSpPr>
        <p:spPr>
          <a:xfrm flipH="1">
            <a:off x="8073822" y="1158238"/>
            <a:ext cx="568512" cy="3426246"/>
          </a:xfrm>
          <a:custGeom>
            <a:avLst/>
            <a:gdLst/>
            <a:ahLst/>
            <a:cxnLst/>
            <a:rect l="l" t="t" r="r" b="b"/>
            <a:pathLst>
              <a:path w="21600" h="21600" extrusionOk="0">
                <a:moveTo>
                  <a:pt x="21600" y="0"/>
                </a:moveTo>
                <a:lnTo>
                  <a:pt x="0" y="650"/>
                </a:lnTo>
                <a:lnTo>
                  <a:pt x="0" y="21600"/>
                </a:lnTo>
                <a:lnTo>
                  <a:pt x="21600" y="20950"/>
                </a:lnTo>
                <a:lnTo>
                  <a:pt x="2160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014572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45494-8E9E-41D7-A2BF-51F027D24EE7}"/>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8F69DD49-1A4B-4895-A722-68395F6CA43E}"/>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9FE119D7-1AA7-4806-BF8B-8C254F89317A}"/>
              </a:ext>
            </a:extLst>
          </p:cNvPr>
          <p:cNvSpPr>
            <a:spLocks noGrp="1"/>
          </p:cNvSpPr>
          <p:nvPr>
            <p:ph type="dt" sz="half" idx="10"/>
          </p:nvPr>
        </p:nvSpPr>
        <p:spPr/>
        <p:txBody>
          <a:bodyPr/>
          <a:lstStyle/>
          <a:p>
            <a:fld id="{DD5EAD33-8E2C-4738-82B0-A3A1E433313C}" type="datetimeFigureOut">
              <a:rPr lang="en-US" smtClean="0"/>
              <a:t>10/02/2025</a:t>
            </a:fld>
            <a:endParaRPr lang="en-US" dirty="0"/>
          </a:p>
        </p:txBody>
      </p:sp>
      <p:sp>
        <p:nvSpPr>
          <p:cNvPr id="5" name="Footer Placeholder 4">
            <a:extLst>
              <a:ext uri="{FF2B5EF4-FFF2-40B4-BE49-F238E27FC236}">
                <a16:creationId xmlns:a16="http://schemas.microsoft.com/office/drawing/2014/main" id="{639457ED-FFE9-425B-91EF-E76BA1A841C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7FEE6A-4432-4185-A664-2B6AF922CC6F}"/>
              </a:ext>
            </a:extLst>
          </p:cNvPr>
          <p:cNvSpPr>
            <a:spLocks noGrp="1"/>
          </p:cNvSpPr>
          <p:nvPr>
            <p:ph type="sldNum" sz="quarter" idx="12"/>
          </p:nvPr>
        </p:nvSpPr>
        <p:spPr/>
        <p:txBody>
          <a:bodyPr/>
          <a:lstStyle/>
          <a:p>
            <a:fld id="{37B6348D-4A9A-457C-8612-E45CDFF6AEBC}" type="slidenum">
              <a:rPr lang="en-US" smtClean="0"/>
              <a:t>‹#›</a:t>
            </a:fld>
            <a:endParaRPr lang="en-US" dirty="0"/>
          </a:p>
        </p:txBody>
      </p:sp>
    </p:spTree>
    <p:extLst>
      <p:ext uri="{BB962C8B-B14F-4D97-AF65-F5344CB8AC3E}">
        <p14:creationId xmlns:p14="http://schemas.microsoft.com/office/powerpoint/2010/main" val="1998916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404553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995" y="283627"/>
            <a:ext cx="8228012" cy="282905"/>
          </a:xfrm>
          <a:prstGeom prst="rect">
            <a:avLst/>
          </a:prstGeom>
        </p:spPr>
        <p:txBody>
          <a:bodyPr lIns="0" rIns="0" anchor="ctr" anchorCtr="0"/>
          <a:lstStyle>
            <a:lvl1pPr>
              <a:defRPr sz="1950" baseline="0">
                <a:solidFill>
                  <a:srgbClr val="0A3F6B"/>
                </a:solidFill>
                <a:latin typeface="Arial Black" panose="020B0A04020102020204" pitchFamily="34" charset="0"/>
              </a:defRPr>
            </a:lvl1pPr>
          </a:lstStyle>
          <a:p>
            <a:r>
              <a:rPr lang="en-US" dirty="0"/>
              <a:t>Agenda</a:t>
            </a:r>
          </a:p>
        </p:txBody>
      </p:sp>
      <p:sp>
        <p:nvSpPr>
          <p:cNvPr id="5" name="Content Placeholder 2"/>
          <p:cNvSpPr>
            <a:spLocks noGrp="1"/>
          </p:cNvSpPr>
          <p:nvPr>
            <p:ph idx="1" hasCustomPrompt="1"/>
          </p:nvPr>
        </p:nvSpPr>
        <p:spPr>
          <a:xfrm>
            <a:off x="461963" y="1016725"/>
            <a:ext cx="8229600" cy="3457652"/>
          </a:xfrm>
          <a:prstGeom prst="rect">
            <a:avLst/>
          </a:prstGeom>
        </p:spPr>
        <p:txBody>
          <a:bodyPr/>
          <a:lstStyle>
            <a:lvl1pPr marL="0" indent="0">
              <a:lnSpc>
                <a:spcPct val="110000"/>
              </a:lnSpc>
              <a:spcBef>
                <a:spcPts val="525"/>
              </a:spcBef>
              <a:buNone/>
              <a:defRPr>
                <a:latin typeface="Arial"/>
                <a:cs typeface="Arial"/>
              </a:defRPr>
            </a:lvl1pPr>
            <a:lvl2pPr marL="157163" indent="0">
              <a:lnSpc>
                <a:spcPct val="110000"/>
              </a:lnSpc>
              <a:spcBef>
                <a:spcPts val="525"/>
              </a:spcBef>
              <a:buNone/>
              <a:defRPr>
                <a:latin typeface="Arial"/>
                <a:cs typeface="Arial"/>
              </a:defRPr>
            </a:lvl2pPr>
            <a:lvl3pPr marL="300038" indent="0">
              <a:lnSpc>
                <a:spcPct val="110000"/>
              </a:lnSpc>
              <a:spcBef>
                <a:spcPts val="375"/>
              </a:spcBef>
              <a:buNone/>
              <a:defRPr sz="1200">
                <a:latin typeface="Arial"/>
                <a:cs typeface="Arial"/>
              </a:defRPr>
            </a:lvl3pPr>
            <a:lvl4pPr marL="446485" indent="0">
              <a:lnSpc>
                <a:spcPct val="110000"/>
              </a:lnSpc>
              <a:spcBef>
                <a:spcPts val="375"/>
              </a:spcBef>
              <a:buFont typeface="Lucida Grande"/>
              <a:buNone/>
              <a:defRPr sz="1050">
                <a:latin typeface="Arial"/>
                <a:cs typeface="Arial"/>
              </a:defRPr>
            </a:lvl4pPr>
            <a:lvl5pPr marL="592931" indent="0">
              <a:lnSpc>
                <a:spcPct val="110000"/>
              </a:lnSpc>
              <a:spcBef>
                <a:spcPts val="375"/>
              </a:spcBef>
              <a:buNone/>
              <a:defRPr sz="1050">
                <a:latin typeface="Arial"/>
                <a:cs typeface="Arial"/>
              </a:defRPr>
            </a:lvl5pPr>
          </a:lstStyle>
          <a:p>
            <a:pPr lvl="0"/>
            <a:r>
              <a:rPr lang="en-US" dirty="0"/>
              <a:t>Click to enter text</a:t>
            </a:r>
          </a:p>
        </p:txBody>
      </p:sp>
    </p:spTree>
    <p:extLst>
      <p:ext uri="{BB962C8B-B14F-4D97-AF65-F5344CB8AC3E}">
        <p14:creationId xmlns:p14="http://schemas.microsoft.com/office/powerpoint/2010/main" val="3882159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wo column graphics righ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title</a:t>
            </a:r>
          </a:p>
        </p:txBody>
      </p:sp>
      <p:sp>
        <p:nvSpPr>
          <p:cNvPr id="3" name="Content Placeholder 2"/>
          <p:cNvSpPr>
            <a:spLocks noGrp="1"/>
          </p:cNvSpPr>
          <p:nvPr>
            <p:ph sz="half" idx="1" hasCustomPrompt="1"/>
          </p:nvPr>
        </p:nvSpPr>
        <p:spPr>
          <a:xfrm>
            <a:off x="342901" y="1145381"/>
            <a:ext cx="4124325" cy="3345656"/>
          </a:xfrm>
        </p:spPr>
        <p:txBody>
          <a:bodyPr>
            <a:noAutofit/>
          </a:bodyPr>
          <a:lstStyle>
            <a:lvl1pPr>
              <a:defRPr sz="1500"/>
            </a:lvl1pPr>
            <a:lvl2pPr>
              <a:defRPr sz="1500"/>
            </a:lvl2pPr>
            <a:lvl3pPr>
              <a:defRPr sz="1500"/>
            </a:lvl3pPr>
            <a:lvl4pPr>
              <a:defRPr sz="1500"/>
            </a:lvl4pPr>
            <a:lvl5pPr>
              <a:defRPr sz="1500"/>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83831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C6B16-8673-8743-48AB-F62D3824EE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416C60-F71C-A51A-7267-764ED8CD88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5D0ED4-B623-F2AC-C25E-C34762F09763}"/>
              </a:ext>
            </a:extLst>
          </p:cNvPr>
          <p:cNvSpPr>
            <a:spLocks noGrp="1"/>
          </p:cNvSpPr>
          <p:nvPr>
            <p:ph type="dt" sz="half" idx="10"/>
          </p:nvPr>
        </p:nvSpPr>
        <p:spPr/>
        <p:txBody>
          <a:bodyPr/>
          <a:lstStyle/>
          <a:p>
            <a:fld id="{DDB2853F-5869-43D8-84B8-39D3E066C6ED}" type="datetimeFigureOut">
              <a:rPr lang="en-US" smtClean="0"/>
              <a:t>10/02/2025</a:t>
            </a:fld>
            <a:endParaRPr lang="en-US"/>
          </a:p>
        </p:txBody>
      </p:sp>
      <p:sp>
        <p:nvSpPr>
          <p:cNvPr id="5" name="Footer Placeholder 4">
            <a:extLst>
              <a:ext uri="{FF2B5EF4-FFF2-40B4-BE49-F238E27FC236}">
                <a16:creationId xmlns:a16="http://schemas.microsoft.com/office/drawing/2014/main" id="{964F886B-8F39-3E58-2CEE-716DB36DB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FE1BA5-BF81-8D64-F379-61A4A2626C3D}"/>
              </a:ext>
            </a:extLst>
          </p:cNvPr>
          <p:cNvSpPr>
            <a:spLocks noGrp="1"/>
          </p:cNvSpPr>
          <p:nvPr>
            <p:ph type="sldNum" sz="quarter" idx="12"/>
          </p:nvPr>
        </p:nvSpPr>
        <p:spPr/>
        <p:txBody>
          <a:bodyPr/>
          <a:lstStyle/>
          <a:p>
            <a:fld id="{82C89A49-D172-45EE-AB62-968A8AAB0E48}" type="slidenum">
              <a:rPr lang="en-US" smtClean="0"/>
              <a:t>‹#›</a:t>
            </a:fld>
            <a:endParaRPr lang="en-US"/>
          </a:p>
        </p:txBody>
      </p:sp>
    </p:spTree>
    <p:extLst>
      <p:ext uri="{BB962C8B-B14F-4D97-AF65-F5344CB8AC3E}">
        <p14:creationId xmlns:p14="http://schemas.microsoft.com/office/powerpoint/2010/main" val="2241678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50500" y="759800"/>
            <a:ext cx="61077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1pPr>
            <a:lvl2pPr lvl="1"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2pPr>
            <a:lvl3pPr lvl="2"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3pPr>
            <a:lvl4pPr lvl="3"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4pPr>
            <a:lvl5pPr lvl="4"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5pPr>
            <a:lvl6pPr lvl="5"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6pPr>
            <a:lvl7pPr lvl="6"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7pPr>
            <a:lvl8pPr lvl="7"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8pPr>
            <a:lvl9pPr lvl="8"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550500" y="1353948"/>
            <a:ext cx="61077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1pPr>
            <a:lvl2pPr marL="914400" lvl="1"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2pPr>
            <a:lvl3pPr marL="1371600" lvl="2"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3pPr>
            <a:lvl4pPr marL="1828800" lvl="3"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4pPr>
            <a:lvl5pPr marL="2286000" lvl="4"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5pPr>
            <a:lvl6pPr marL="2743200" lvl="5"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6pPr>
            <a:lvl7pPr marL="3200400" lvl="6"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7pPr>
            <a:lvl8pPr marL="3657600" lvl="7"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8pPr>
            <a:lvl9pPr marL="4114800" lvl="8" indent="-381000" rtl="0">
              <a:lnSpc>
                <a:spcPct val="115000"/>
              </a:lnSpc>
              <a:spcBef>
                <a:spcPts val="800"/>
              </a:spcBef>
              <a:spcAft>
                <a:spcPts val="800"/>
              </a:spcAft>
              <a:buClr>
                <a:schemeClr val="dk1"/>
              </a:buClr>
              <a:buSzPts val="2400"/>
              <a:buFont typeface="News Cycle"/>
              <a:buChar char="■"/>
              <a:defRPr sz="2400">
                <a:solidFill>
                  <a:schemeClr val="dk1"/>
                </a:solidFill>
                <a:latin typeface="News Cycle"/>
                <a:ea typeface="News Cycle"/>
                <a:cs typeface="News Cycle"/>
                <a:sym typeface="News Cycle"/>
              </a:defRPr>
            </a:lvl9pPr>
          </a:lstStyle>
          <a:p>
            <a:endParaRPr/>
          </a:p>
        </p:txBody>
      </p:sp>
      <p:sp>
        <p:nvSpPr>
          <p:cNvPr id="8" name="Google Shape;8;p1"/>
          <p:cNvSpPr txBox="1">
            <a:spLocks noGrp="1"/>
          </p:cNvSpPr>
          <p:nvPr>
            <p:ph type="sldNum" idx="12"/>
          </p:nvPr>
        </p:nvSpPr>
        <p:spPr>
          <a:xfrm>
            <a:off x="8346250" y="4688650"/>
            <a:ext cx="569100" cy="454800"/>
          </a:xfrm>
          <a:prstGeom prst="rect">
            <a:avLst/>
          </a:prstGeom>
          <a:noFill/>
          <a:ln>
            <a:noFill/>
          </a:ln>
        </p:spPr>
        <p:txBody>
          <a:bodyPr spcFirstLastPara="1" wrap="square" lIns="0" tIns="0" rIns="0" bIns="0" anchor="ctr" anchorCtr="0">
            <a:noAutofit/>
          </a:bodyPr>
          <a:lstStyle>
            <a:lvl1pPr lvl="0" algn="ctr" rtl="0">
              <a:buNone/>
              <a:defRPr sz="1300">
                <a:solidFill>
                  <a:schemeClr val="lt1"/>
                </a:solidFill>
                <a:latin typeface="Oswald"/>
                <a:ea typeface="Oswald"/>
                <a:cs typeface="Oswald"/>
                <a:sym typeface="Oswald"/>
              </a:defRPr>
            </a:lvl1pPr>
            <a:lvl2pPr lvl="1" algn="ctr" rtl="0">
              <a:buNone/>
              <a:defRPr sz="1300">
                <a:solidFill>
                  <a:schemeClr val="lt1"/>
                </a:solidFill>
                <a:latin typeface="Oswald"/>
                <a:ea typeface="Oswald"/>
                <a:cs typeface="Oswald"/>
                <a:sym typeface="Oswald"/>
              </a:defRPr>
            </a:lvl2pPr>
            <a:lvl3pPr lvl="2" algn="ctr" rtl="0">
              <a:buNone/>
              <a:defRPr sz="1300">
                <a:solidFill>
                  <a:schemeClr val="lt1"/>
                </a:solidFill>
                <a:latin typeface="Oswald"/>
                <a:ea typeface="Oswald"/>
                <a:cs typeface="Oswald"/>
                <a:sym typeface="Oswald"/>
              </a:defRPr>
            </a:lvl3pPr>
            <a:lvl4pPr lvl="3" algn="ctr" rtl="0">
              <a:buNone/>
              <a:defRPr sz="1300">
                <a:solidFill>
                  <a:schemeClr val="lt1"/>
                </a:solidFill>
                <a:latin typeface="Oswald"/>
                <a:ea typeface="Oswald"/>
                <a:cs typeface="Oswald"/>
                <a:sym typeface="Oswald"/>
              </a:defRPr>
            </a:lvl4pPr>
            <a:lvl5pPr lvl="4" algn="ctr" rtl="0">
              <a:buNone/>
              <a:defRPr sz="1300">
                <a:solidFill>
                  <a:schemeClr val="lt1"/>
                </a:solidFill>
                <a:latin typeface="Oswald"/>
                <a:ea typeface="Oswald"/>
                <a:cs typeface="Oswald"/>
                <a:sym typeface="Oswald"/>
              </a:defRPr>
            </a:lvl5pPr>
            <a:lvl6pPr lvl="5" algn="ctr" rtl="0">
              <a:buNone/>
              <a:defRPr sz="1300">
                <a:solidFill>
                  <a:schemeClr val="lt1"/>
                </a:solidFill>
                <a:latin typeface="Oswald"/>
                <a:ea typeface="Oswald"/>
                <a:cs typeface="Oswald"/>
                <a:sym typeface="Oswald"/>
              </a:defRPr>
            </a:lvl6pPr>
            <a:lvl7pPr lvl="6" algn="ctr" rtl="0">
              <a:buNone/>
              <a:defRPr sz="1300">
                <a:solidFill>
                  <a:schemeClr val="lt1"/>
                </a:solidFill>
                <a:latin typeface="Oswald"/>
                <a:ea typeface="Oswald"/>
                <a:cs typeface="Oswald"/>
                <a:sym typeface="Oswald"/>
              </a:defRPr>
            </a:lvl7pPr>
            <a:lvl8pPr lvl="7" algn="ctr" rtl="0">
              <a:buNone/>
              <a:defRPr sz="1300">
                <a:solidFill>
                  <a:schemeClr val="lt1"/>
                </a:solidFill>
                <a:latin typeface="Oswald"/>
                <a:ea typeface="Oswald"/>
                <a:cs typeface="Oswald"/>
                <a:sym typeface="Oswald"/>
              </a:defRPr>
            </a:lvl8pPr>
            <a:lvl9pPr lvl="8" algn="ctr" rtl="0">
              <a:buNone/>
              <a:defRPr sz="1300">
                <a:solidFill>
                  <a:schemeClr val="lt1"/>
                </a:solidFill>
                <a:latin typeface="Oswald"/>
                <a:ea typeface="Oswald"/>
                <a:cs typeface="Oswald"/>
                <a:sym typeface="Oswald"/>
              </a:defRPr>
            </a:lvl9pPr>
          </a:lstStyle>
          <a:p>
            <a:pPr marL="0" lvl="0" indent="0" algn="ct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7" r:id="rId3"/>
    <p:sldLayoutId id="2147483659" r:id="rId4"/>
    <p:sldLayoutId id="2147483660" r:id="rId5"/>
    <p:sldLayoutId id="2147483661" r:id="rId6"/>
    <p:sldLayoutId id="2147483662" r:id="rId7"/>
    <p:sldLayoutId id="2147483663" r:id="rId8"/>
    <p:sldLayoutId id="2147483664"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sv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diagramColors" Target="../diagrams/colors1.xml"/><Relationship Id="rId11" Type="http://schemas.openxmlformats.org/officeDocument/2006/relationships/image" Target="../media/image19.svg"/><Relationship Id="rId5" Type="http://schemas.openxmlformats.org/officeDocument/2006/relationships/diagramQuickStyle" Target="../diagrams/quickStyle1.xml"/><Relationship Id="rId15" Type="http://schemas.openxmlformats.org/officeDocument/2006/relationships/image" Target="../media/image23.svg"/><Relationship Id="rId10" Type="http://schemas.openxmlformats.org/officeDocument/2006/relationships/image" Target="../media/image18.png"/><Relationship Id="rId4" Type="http://schemas.openxmlformats.org/officeDocument/2006/relationships/diagramLayout" Target="../diagrams/layout1.xml"/><Relationship Id="rId9" Type="http://schemas.openxmlformats.org/officeDocument/2006/relationships/image" Target="../media/image17.svg"/><Relationship Id="rId14"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3"/>
          <p:cNvSpPr txBox="1">
            <a:spLocks noGrp="1"/>
          </p:cNvSpPr>
          <p:nvPr>
            <p:ph type="ctrTitle"/>
          </p:nvPr>
        </p:nvSpPr>
        <p:spPr>
          <a:xfrm>
            <a:off x="159511" y="1115784"/>
            <a:ext cx="6124754" cy="224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GOAL SETTING Meeting - 2025</a:t>
            </a:r>
            <a:endParaRPr sz="3600" dirty="0"/>
          </a:p>
        </p:txBody>
      </p:sp>
      <p:pic>
        <p:nvPicPr>
          <p:cNvPr id="3" name="Picture 2" descr="A picture containing text&#10;&#10;Description automatically generated">
            <a:extLst>
              <a:ext uri="{FF2B5EF4-FFF2-40B4-BE49-F238E27FC236}">
                <a16:creationId xmlns:a16="http://schemas.microsoft.com/office/drawing/2014/main" id="{78E41D47-8540-400A-AFD9-837586DB72AA}"/>
              </a:ext>
            </a:extLst>
          </p:cNvPr>
          <p:cNvPicPr>
            <a:picLocks noChangeAspect="1"/>
          </p:cNvPicPr>
          <p:nvPr/>
        </p:nvPicPr>
        <p:blipFill rotWithShape="1">
          <a:blip r:embed="rId3"/>
          <a:srcRect t="40580" b="42673"/>
          <a:stretch/>
        </p:blipFill>
        <p:spPr>
          <a:xfrm>
            <a:off x="159511" y="182140"/>
            <a:ext cx="1763882" cy="41768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73" name="TextBox 72">
            <a:extLst>
              <a:ext uri="{FF2B5EF4-FFF2-40B4-BE49-F238E27FC236}">
                <a16:creationId xmlns:a16="http://schemas.microsoft.com/office/drawing/2014/main" id="{F6E46001-5C53-483D-B6E0-6BFC978F51D4}"/>
              </a:ext>
            </a:extLst>
          </p:cNvPr>
          <p:cNvSpPr txBox="1"/>
          <p:nvPr/>
        </p:nvSpPr>
        <p:spPr>
          <a:xfrm flipH="1">
            <a:off x="2298362" y="4688734"/>
            <a:ext cx="7241492"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dirty="0">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BSC enables measurement of business performance across four quadrants:  </a:t>
            </a:r>
          </a:p>
        </p:txBody>
      </p:sp>
      <p:sp>
        <p:nvSpPr>
          <p:cNvPr id="74" name="TextBox 73">
            <a:extLst>
              <a:ext uri="{FF2B5EF4-FFF2-40B4-BE49-F238E27FC236}">
                <a16:creationId xmlns:a16="http://schemas.microsoft.com/office/drawing/2014/main" id="{58593086-F388-476E-95BB-A15D8ED46F5B}"/>
              </a:ext>
            </a:extLst>
          </p:cNvPr>
          <p:cNvSpPr txBox="1"/>
          <p:nvPr/>
        </p:nvSpPr>
        <p:spPr>
          <a:xfrm>
            <a:off x="208407" y="946469"/>
            <a:ext cx="8380678" cy="770660"/>
          </a:xfrm>
          <a:prstGeom prst="rect">
            <a:avLst/>
          </a:prstGeom>
          <a:noFill/>
        </p:spPr>
        <p:txBody>
          <a:bodyPr wrap="square" rtlCol="0">
            <a:spAutoFit/>
          </a:bodyPr>
          <a:lstStyle/>
          <a:p>
            <a:pPr marL="0" marR="0" lvl="0" indent="0" algn="just" defTabSz="914400" rtl="0" eaLnBrk="1" fontAlgn="auto" latinLnBrk="0" hangingPunct="1">
              <a:lnSpc>
                <a:spcPct val="125000"/>
              </a:lnSpc>
              <a:spcBef>
                <a:spcPts val="0"/>
              </a:spcBef>
              <a:spcAft>
                <a:spcPts val="800"/>
              </a:spcAft>
              <a:buClr>
                <a:srgbClr val="000000"/>
              </a:buClr>
              <a:buSzTx/>
              <a:buFont typeface="Arial"/>
              <a:buNone/>
              <a:tabLst/>
              <a:defRPr/>
            </a:pPr>
            <a:r>
              <a:rPr kumimoji="0" lang="en-IN" sz="1200" b="1" i="0" u="none" strike="noStrike" kern="0" cap="none" spc="0" normalizeH="0" baseline="0" noProof="0" dirty="0">
                <a:ln>
                  <a:noFill/>
                </a:ln>
                <a:solidFill>
                  <a:srgbClr val="DFE3E5">
                    <a:lumMod val="25000"/>
                  </a:srgbClr>
                </a:solidFill>
                <a:effectLst/>
                <a:uLnTx/>
                <a:uFillTx/>
                <a:latin typeface="News Cycle" panose="020B0604020202020204" charset="2"/>
                <a:ea typeface="Times New Roman" panose="02020603050405020304" pitchFamily="18" charset="0"/>
                <a:cs typeface="News Cycle" panose="020B0604020202020204" charset="2"/>
                <a:sym typeface="Arial"/>
              </a:rPr>
              <a:t>It is recommended that the number of goals should be between 3-6 for each individual and that no goal holds less than 10% weighting. The weight of each goal should be indicative of the amount of effort and work required to deliver on that goal. The sum total of the goals should add up to 100%.</a:t>
            </a:r>
            <a:endParaRPr kumimoji="0" lang="en-US" sz="1200" b="1" i="0" u="none" strike="noStrike" kern="0" cap="none" spc="0" normalizeH="0" baseline="0" noProof="0" dirty="0">
              <a:ln>
                <a:noFill/>
              </a:ln>
              <a:solidFill>
                <a:srgbClr val="DFE3E5">
                  <a:lumMod val="25000"/>
                </a:srgbClr>
              </a:solidFill>
              <a:effectLst/>
              <a:uLnTx/>
              <a:uFillTx/>
              <a:latin typeface="News Cycle" panose="020B0604020202020204" charset="2"/>
              <a:ea typeface="Times New Roman" panose="02020603050405020304" pitchFamily="18" charset="0"/>
              <a:cs typeface="News Cycle" panose="020B0604020202020204" charset="2"/>
              <a:sym typeface="Arial"/>
            </a:endParaRPr>
          </a:p>
        </p:txBody>
      </p:sp>
      <p:sp>
        <p:nvSpPr>
          <p:cNvPr id="77" name="Google Shape;170;p19">
            <a:extLst>
              <a:ext uri="{FF2B5EF4-FFF2-40B4-BE49-F238E27FC236}">
                <a16:creationId xmlns:a16="http://schemas.microsoft.com/office/drawing/2014/main" id="{9A408B0C-A838-4F14-B1E4-FFBEF8A6F3E1}"/>
              </a:ext>
            </a:extLst>
          </p:cNvPr>
          <p:cNvSpPr txBox="1">
            <a:spLocks/>
          </p:cNvSpPr>
          <p:nvPr/>
        </p:nvSpPr>
        <p:spPr>
          <a:xfrm>
            <a:off x="0" y="100545"/>
            <a:ext cx="6713520" cy="50689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pPr marL="0" marR="0" lvl="0" indent="0" algn="l" defTabSz="914400" rtl="0" eaLnBrk="1" fontAlgn="auto" latinLnBrk="0" hangingPunct="1">
              <a:lnSpc>
                <a:spcPct val="100000"/>
              </a:lnSpc>
              <a:spcBef>
                <a:spcPts val="0"/>
              </a:spcBef>
              <a:spcAft>
                <a:spcPts val="0"/>
              </a:spcAft>
              <a:buClr>
                <a:prstClr val="white"/>
              </a:buClr>
              <a:buSzPts val="1800"/>
              <a:buFont typeface="Roboto Slab"/>
              <a:buNone/>
              <a:tabLst/>
              <a:defRPr/>
            </a:pPr>
            <a:r>
              <a:rPr kumimoji="0" lang="en-US" sz="2800" b="0" i="0" u="none" strike="noStrike" kern="0" cap="none" spc="0" normalizeH="0" baseline="0" noProof="0" dirty="0">
                <a:ln>
                  <a:noFill/>
                </a:ln>
                <a:solidFill>
                  <a:srgbClr val="00B0F0"/>
                </a:solidFill>
                <a:effectLst/>
                <a:uLnTx/>
                <a:uFillTx/>
                <a:latin typeface="Oswald" panose="00000500000000000000" pitchFamily="2" charset="0"/>
                <a:ea typeface="Roboto Slab"/>
                <a:cs typeface="News Cycle" panose="020B0604020202020204" charset="2"/>
                <a:sym typeface="Roboto Slab"/>
              </a:rPr>
              <a:t>Al-Futtaim Balanced Score Card (BSC)</a:t>
            </a:r>
          </a:p>
        </p:txBody>
      </p:sp>
      <p:grpSp>
        <p:nvGrpSpPr>
          <p:cNvPr id="18" name="Group 17">
            <a:extLst>
              <a:ext uri="{FF2B5EF4-FFF2-40B4-BE49-F238E27FC236}">
                <a16:creationId xmlns:a16="http://schemas.microsoft.com/office/drawing/2014/main" id="{6D874472-3C10-42DC-88BF-FC208F656110}"/>
              </a:ext>
            </a:extLst>
          </p:cNvPr>
          <p:cNvGrpSpPr/>
          <p:nvPr/>
        </p:nvGrpSpPr>
        <p:grpSpPr>
          <a:xfrm>
            <a:off x="3235759" y="1973576"/>
            <a:ext cx="2672482" cy="2522614"/>
            <a:chOff x="3146148" y="1973576"/>
            <a:chExt cx="2672482" cy="2522614"/>
          </a:xfrm>
        </p:grpSpPr>
        <p:grpSp>
          <p:nvGrpSpPr>
            <p:cNvPr id="17" name="Group 16">
              <a:extLst>
                <a:ext uri="{FF2B5EF4-FFF2-40B4-BE49-F238E27FC236}">
                  <a16:creationId xmlns:a16="http://schemas.microsoft.com/office/drawing/2014/main" id="{EA0B5938-B668-4B1B-BAE5-08C103472C30}"/>
                </a:ext>
              </a:extLst>
            </p:cNvPr>
            <p:cNvGrpSpPr/>
            <p:nvPr/>
          </p:nvGrpSpPr>
          <p:grpSpPr>
            <a:xfrm>
              <a:off x="3146148" y="1973576"/>
              <a:ext cx="914400" cy="921954"/>
              <a:chOff x="3166025" y="1781422"/>
              <a:chExt cx="914400" cy="921954"/>
            </a:xfrm>
          </p:grpSpPr>
          <p:cxnSp>
            <p:nvCxnSpPr>
              <p:cNvPr id="6" name="Straight Connector 5">
                <a:extLst>
                  <a:ext uri="{FF2B5EF4-FFF2-40B4-BE49-F238E27FC236}">
                    <a16:creationId xmlns:a16="http://schemas.microsoft.com/office/drawing/2014/main" id="{9CE72253-A672-46FE-BA14-02A8D51D033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96ACCE2-1113-466F-93D3-0C473FFEDA88}"/>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1" name="Group 80">
              <a:extLst>
                <a:ext uri="{FF2B5EF4-FFF2-40B4-BE49-F238E27FC236}">
                  <a16:creationId xmlns:a16="http://schemas.microsoft.com/office/drawing/2014/main" id="{86A6ECFD-1F16-4ACA-B29D-A00A650986F1}"/>
                </a:ext>
              </a:extLst>
            </p:cNvPr>
            <p:cNvGrpSpPr/>
            <p:nvPr/>
          </p:nvGrpSpPr>
          <p:grpSpPr>
            <a:xfrm rot="5400000">
              <a:off x="4900453" y="1969799"/>
              <a:ext cx="914400" cy="921954"/>
              <a:chOff x="3166025" y="1781422"/>
              <a:chExt cx="914400" cy="921954"/>
            </a:xfrm>
          </p:grpSpPr>
          <p:cxnSp>
            <p:nvCxnSpPr>
              <p:cNvPr id="82" name="Straight Connector 81">
                <a:extLst>
                  <a:ext uri="{FF2B5EF4-FFF2-40B4-BE49-F238E27FC236}">
                    <a16:creationId xmlns:a16="http://schemas.microsoft.com/office/drawing/2014/main" id="{49617DB4-35C2-4C9A-8661-AFA4E70A6E4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641D5640-49F5-46D3-A64E-07B5E74BF237}"/>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4" name="Group 83">
              <a:extLst>
                <a:ext uri="{FF2B5EF4-FFF2-40B4-BE49-F238E27FC236}">
                  <a16:creationId xmlns:a16="http://schemas.microsoft.com/office/drawing/2014/main" id="{FD54DB51-7E40-4531-9592-B93A2FEF4538}"/>
                </a:ext>
              </a:extLst>
            </p:cNvPr>
            <p:cNvGrpSpPr/>
            <p:nvPr/>
          </p:nvGrpSpPr>
          <p:grpSpPr>
            <a:xfrm rot="10800000">
              <a:off x="4904230" y="3574236"/>
              <a:ext cx="914400" cy="921954"/>
              <a:chOff x="3166025" y="1781422"/>
              <a:chExt cx="914400" cy="921954"/>
            </a:xfrm>
          </p:grpSpPr>
          <p:cxnSp>
            <p:nvCxnSpPr>
              <p:cNvPr id="85" name="Straight Connector 84">
                <a:extLst>
                  <a:ext uri="{FF2B5EF4-FFF2-40B4-BE49-F238E27FC236}">
                    <a16:creationId xmlns:a16="http://schemas.microsoft.com/office/drawing/2014/main" id="{0245F084-A866-4713-A5B9-CC895C180F8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EAA49E8D-CBD6-494F-B0CF-242E74E2E6AF}"/>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7" name="Group 86">
              <a:extLst>
                <a:ext uri="{FF2B5EF4-FFF2-40B4-BE49-F238E27FC236}">
                  <a16:creationId xmlns:a16="http://schemas.microsoft.com/office/drawing/2014/main" id="{F246DAF7-E8E9-4C78-8F49-73EC24D3DFEB}"/>
                </a:ext>
              </a:extLst>
            </p:cNvPr>
            <p:cNvGrpSpPr/>
            <p:nvPr/>
          </p:nvGrpSpPr>
          <p:grpSpPr>
            <a:xfrm rot="16200000">
              <a:off x="3149926" y="3570460"/>
              <a:ext cx="914400" cy="921954"/>
              <a:chOff x="3166025" y="1781422"/>
              <a:chExt cx="914400" cy="921954"/>
            </a:xfrm>
          </p:grpSpPr>
          <p:cxnSp>
            <p:nvCxnSpPr>
              <p:cNvPr id="88" name="Straight Connector 87">
                <a:extLst>
                  <a:ext uri="{FF2B5EF4-FFF2-40B4-BE49-F238E27FC236}">
                    <a16:creationId xmlns:a16="http://schemas.microsoft.com/office/drawing/2014/main" id="{72FB018E-EFE1-4AA0-BA40-8A75E201582D}"/>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7179F520-164B-4879-859B-5F2A8697C89B}"/>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grpSp>
        <p:nvGrpSpPr>
          <p:cNvPr id="90" name="Group 89">
            <a:extLst>
              <a:ext uri="{FF2B5EF4-FFF2-40B4-BE49-F238E27FC236}">
                <a16:creationId xmlns:a16="http://schemas.microsoft.com/office/drawing/2014/main" id="{AB1E9D94-1DFE-4722-9412-67590961C569}"/>
              </a:ext>
            </a:extLst>
          </p:cNvPr>
          <p:cNvGrpSpPr/>
          <p:nvPr/>
        </p:nvGrpSpPr>
        <p:grpSpPr>
          <a:xfrm>
            <a:off x="5234940" y="1825443"/>
            <a:ext cx="3200400" cy="798340"/>
            <a:chOff x="8921977" y="1390554"/>
            <a:chExt cx="4267200" cy="1064452"/>
          </a:xfrm>
        </p:grpSpPr>
        <p:sp>
          <p:nvSpPr>
            <p:cNvPr id="91" name="TextBox 90">
              <a:extLst>
                <a:ext uri="{FF2B5EF4-FFF2-40B4-BE49-F238E27FC236}">
                  <a16:creationId xmlns:a16="http://schemas.microsoft.com/office/drawing/2014/main" id="{35147267-0FF9-469B-9DB1-4521EC8EE76D}"/>
                </a:ext>
              </a:extLst>
            </p:cNvPr>
            <p:cNvSpPr txBox="1"/>
            <p:nvPr/>
          </p:nvSpPr>
          <p:spPr>
            <a:xfrm>
              <a:off x="8921977" y="1390554"/>
              <a:ext cx="4267200" cy="533480"/>
            </a:xfrm>
            <a:prstGeom prst="rect">
              <a:avLst/>
            </a:prstGeom>
            <a:noFill/>
          </p:spPr>
          <p:txBody>
            <a:bodyPr wrap="square" lIns="0" rIns="0" rtlCol="0" anchor="b">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01. MARKET</a:t>
              </a:r>
            </a:p>
          </p:txBody>
        </p:sp>
        <p:sp>
          <p:nvSpPr>
            <p:cNvPr id="92" name="TextBox 91">
              <a:extLst>
                <a:ext uri="{FF2B5EF4-FFF2-40B4-BE49-F238E27FC236}">
                  <a16:creationId xmlns:a16="http://schemas.microsoft.com/office/drawing/2014/main" id="{3C4E44BF-E7C2-4DB6-9207-AF89E9F81C29}"/>
                </a:ext>
              </a:extLst>
            </p:cNvPr>
            <p:cNvSpPr txBox="1"/>
            <p:nvPr/>
          </p:nvSpPr>
          <p:spPr>
            <a:xfrm>
              <a:off x="8921977" y="1921526"/>
              <a:ext cx="4267200" cy="533480"/>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Al-Futtaim’s performance in the context of the external or internal market; this includes customers, suppliers and principals</a:t>
              </a:r>
            </a:p>
          </p:txBody>
        </p:sp>
      </p:grpSp>
      <p:grpSp>
        <p:nvGrpSpPr>
          <p:cNvPr id="93" name="Group 92">
            <a:extLst>
              <a:ext uri="{FF2B5EF4-FFF2-40B4-BE49-F238E27FC236}">
                <a16:creationId xmlns:a16="http://schemas.microsoft.com/office/drawing/2014/main" id="{DA3C0BE9-B311-42CF-8A73-D35B09324892}"/>
              </a:ext>
            </a:extLst>
          </p:cNvPr>
          <p:cNvGrpSpPr/>
          <p:nvPr/>
        </p:nvGrpSpPr>
        <p:grpSpPr>
          <a:xfrm>
            <a:off x="5234940" y="3707609"/>
            <a:ext cx="3200400" cy="798340"/>
            <a:chOff x="8921977" y="1394910"/>
            <a:chExt cx="4267200" cy="1064452"/>
          </a:xfrm>
        </p:grpSpPr>
        <p:sp>
          <p:nvSpPr>
            <p:cNvPr id="94" name="TextBox 93">
              <a:extLst>
                <a:ext uri="{FF2B5EF4-FFF2-40B4-BE49-F238E27FC236}">
                  <a16:creationId xmlns:a16="http://schemas.microsoft.com/office/drawing/2014/main" id="{FBA6CCF8-2262-4021-8F71-D6800B1CB71B}"/>
                </a:ext>
              </a:extLst>
            </p:cNvPr>
            <p:cNvSpPr txBox="1"/>
            <p:nvPr/>
          </p:nvSpPr>
          <p:spPr>
            <a:xfrm>
              <a:off x="8921977" y="1394910"/>
              <a:ext cx="4267200" cy="533480"/>
            </a:xfrm>
            <a:prstGeom prst="rect">
              <a:avLst/>
            </a:prstGeom>
            <a:noFill/>
          </p:spPr>
          <p:txBody>
            <a:bodyPr wrap="square" lIns="0" rIns="0" rtlCol="0" anchor="b">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02. PEOPLE</a:t>
              </a:r>
            </a:p>
          </p:txBody>
        </p:sp>
        <p:sp>
          <p:nvSpPr>
            <p:cNvPr id="95" name="TextBox 94">
              <a:extLst>
                <a:ext uri="{FF2B5EF4-FFF2-40B4-BE49-F238E27FC236}">
                  <a16:creationId xmlns:a16="http://schemas.microsoft.com/office/drawing/2014/main" id="{803793C9-9CA4-4513-89FB-8CF47D69D45F}"/>
                </a:ext>
              </a:extLst>
            </p:cNvPr>
            <p:cNvSpPr txBox="1"/>
            <p:nvPr/>
          </p:nvSpPr>
          <p:spPr>
            <a:xfrm>
              <a:off x="8921977" y="1925882"/>
              <a:ext cx="4267200" cy="533480"/>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Al-Futtaim performance on people metrics  engagement, succession planning, Emiratisation.</a:t>
              </a:r>
            </a:p>
          </p:txBody>
        </p:sp>
      </p:grpSp>
      <p:grpSp>
        <p:nvGrpSpPr>
          <p:cNvPr id="96" name="Group 95">
            <a:extLst>
              <a:ext uri="{FF2B5EF4-FFF2-40B4-BE49-F238E27FC236}">
                <a16:creationId xmlns:a16="http://schemas.microsoft.com/office/drawing/2014/main" id="{6B34B438-4FEF-47DF-A841-F7A6621079BC}"/>
              </a:ext>
            </a:extLst>
          </p:cNvPr>
          <p:cNvGrpSpPr/>
          <p:nvPr/>
        </p:nvGrpSpPr>
        <p:grpSpPr>
          <a:xfrm>
            <a:off x="813894" y="3672447"/>
            <a:ext cx="3200400" cy="923330"/>
            <a:chOff x="985281" y="2596987"/>
            <a:chExt cx="3155388" cy="1231105"/>
          </a:xfrm>
        </p:grpSpPr>
        <p:sp>
          <p:nvSpPr>
            <p:cNvPr id="97" name="TextBox 96">
              <a:extLst>
                <a:ext uri="{FF2B5EF4-FFF2-40B4-BE49-F238E27FC236}">
                  <a16:creationId xmlns:a16="http://schemas.microsoft.com/office/drawing/2014/main" id="{0EB04FFB-8587-43C0-B921-EF978C5A2CBA}"/>
                </a:ext>
              </a:extLst>
            </p:cNvPr>
            <p:cNvSpPr txBox="1"/>
            <p:nvPr/>
          </p:nvSpPr>
          <p:spPr>
            <a:xfrm>
              <a:off x="985281" y="2596987"/>
              <a:ext cx="3155388" cy="492442"/>
            </a:xfrm>
            <a:prstGeom prst="rect">
              <a:avLst/>
            </a:prstGeom>
            <a:noFill/>
          </p:spPr>
          <p:txBody>
            <a:bodyPr wrap="square" lIns="0" rIns="0" rtlCol="0" anchor="b">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03. BUSINESS EXCELLENCE</a:t>
              </a:r>
            </a:p>
          </p:txBody>
        </p:sp>
        <p:sp>
          <p:nvSpPr>
            <p:cNvPr id="98" name="TextBox 97">
              <a:extLst>
                <a:ext uri="{FF2B5EF4-FFF2-40B4-BE49-F238E27FC236}">
                  <a16:creationId xmlns:a16="http://schemas.microsoft.com/office/drawing/2014/main" id="{0F9F4EB7-4FC4-473B-AED0-EC41C55C2E14}"/>
                </a:ext>
              </a:extLst>
            </p:cNvPr>
            <p:cNvSpPr txBox="1"/>
            <p:nvPr/>
          </p:nvSpPr>
          <p:spPr>
            <a:xfrm>
              <a:off x="985281" y="3089429"/>
              <a:ext cx="3155388" cy="738663"/>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The internal processes Al-Futtaim uses to get the work done. making sure we optimise performance efficiency &amp; effectiveness. Can also include major projects</a:t>
              </a:r>
            </a:p>
          </p:txBody>
        </p:sp>
      </p:grpSp>
      <p:grpSp>
        <p:nvGrpSpPr>
          <p:cNvPr id="99" name="Group 98">
            <a:extLst>
              <a:ext uri="{FF2B5EF4-FFF2-40B4-BE49-F238E27FC236}">
                <a16:creationId xmlns:a16="http://schemas.microsoft.com/office/drawing/2014/main" id="{401CD060-825B-4C35-96C7-F2CB8088FDFC}"/>
              </a:ext>
            </a:extLst>
          </p:cNvPr>
          <p:cNvGrpSpPr/>
          <p:nvPr/>
        </p:nvGrpSpPr>
        <p:grpSpPr>
          <a:xfrm>
            <a:off x="813894" y="1823598"/>
            <a:ext cx="3200400" cy="798340"/>
            <a:chOff x="332936" y="2555951"/>
            <a:chExt cx="4267200" cy="1064452"/>
          </a:xfrm>
        </p:grpSpPr>
        <p:sp>
          <p:nvSpPr>
            <p:cNvPr id="100" name="TextBox 99">
              <a:extLst>
                <a:ext uri="{FF2B5EF4-FFF2-40B4-BE49-F238E27FC236}">
                  <a16:creationId xmlns:a16="http://schemas.microsoft.com/office/drawing/2014/main" id="{B153412A-FBDD-4E81-8779-A25395198CE3}"/>
                </a:ext>
              </a:extLst>
            </p:cNvPr>
            <p:cNvSpPr txBox="1"/>
            <p:nvPr/>
          </p:nvSpPr>
          <p:spPr>
            <a:xfrm>
              <a:off x="332936" y="2555951"/>
              <a:ext cx="4267200" cy="533480"/>
            </a:xfrm>
            <a:prstGeom prst="rect">
              <a:avLst/>
            </a:prstGeom>
            <a:noFill/>
          </p:spPr>
          <p:txBody>
            <a:bodyPr wrap="square" lIns="0" rIns="0" rtlCol="0" anchor="b">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04. FINANCIAL</a:t>
              </a:r>
            </a:p>
          </p:txBody>
        </p:sp>
        <p:sp>
          <p:nvSpPr>
            <p:cNvPr id="101" name="TextBox 100">
              <a:extLst>
                <a:ext uri="{FF2B5EF4-FFF2-40B4-BE49-F238E27FC236}">
                  <a16:creationId xmlns:a16="http://schemas.microsoft.com/office/drawing/2014/main" id="{701E67C9-55FF-4A68-BA42-8DB5A054D9F0}"/>
                </a:ext>
              </a:extLst>
            </p:cNvPr>
            <p:cNvSpPr txBox="1"/>
            <p:nvPr/>
          </p:nvSpPr>
          <p:spPr>
            <a:xfrm>
              <a:off x="332936" y="3086923"/>
              <a:ext cx="4267200" cy="533480"/>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KPIs of how well Al-Futtaim is performing financially, including revenue, profitability and expenses.</a:t>
              </a:r>
            </a:p>
          </p:txBody>
        </p:sp>
      </p:grpSp>
      <p:sp>
        <p:nvSpPr>
          <p:cNvPr id="103" name="TextBox 102">
            <a:extLst>
              <a:ext uri="{FF2B5EF4-FFF2-40B4-BE49-F238E27FC236}">
                <a16:creationId xmlns:a16="http://schemas.microsoft.com/office/drawing/2014/main" id="{E6E72FDF-1083-4022-8E95-292CB622A64D}"/>
              </a:ext>
            </a:extLst>
          </p:cNvPr>
          <p:cNvSpPr txBox="1"/>
          <p:nvPr/>
        </p:nvSpPr>
        <p:spPr>
          <a:xfrm>
            <a:off x="3497477" y="2964561"/>
            <a:ext cx="2271616" cy="563616"/>
          </a:xfrm>
          <a:prstGeom prst="rect">
            <a:avLst/>
          </a:prstGeom>
          <a:noFill/>
        </p:spPr>
        <p:txBody>
          <a:bodyPr wrap="square">
            <a:spAutoFit/>
          </a:bodyPr>
          <a:lstStyle/>
          <a:p>
            <a:pPr marL="0" marR="0" lvl="0" indent="0" algn="ctr" defTabSz="914400" rtl="0" eaLnBrk="1" fontAlgn="auto" latinLnBrk="0" hangingPunct="1">
              <a:lnSpc>
                <a:spcPct val="125000"/>
              </a:lnSpc>
              <a:spcBef>
                <a:spcPts val="0"/>
              </a:spcBef>
              <a:spcAft>
                <a:spcPts val="800"/>
              </a:spcAft>
              <a:buClr>
                <a:srgbClr val="000000"/>
              </a:buClr>
              <a:buSzTx/>
              <a:buFont typeface="Arial"/>
              <a:buNone/>
              <a:tabLst/>
              <a:defRPr/>
            </a:pPr>
            <a:r>
              <a:rPr kumimoji="0" lang="en-IN" sz="1000" b="1" i="0" u="none" strike="noStrike" kern="0" cap="none" spc="0" normalizeH="0" baseline="0" noProof="0" dirty="0">
                <a:ln>
                  <a:noFill/>
                </a:ln>
                <a:solidFill>
                  <a:srgbClr val="1F4E79"/>
                </a:solidFill>
                <a:effectLst/>
                <a:uLnTx/>
                <a:uFillTx/>
                <a:latin typeface="News Cycle" panose="020B0604020202020204" charset="2"/>
                <a:ea typeface="Roboto" panose="02000000000000000000" pitchFamily="2" charset="0"/>
                <a:cs typeface="News Cycle" panose="020B0604020202020204" charset="2"/>
                <a:sym typeface="Arial"/>
              </a:rPr>
              <a:t>AL-FUTTAIM VALUES</a:t>
            </a:r>
            <a:endParaRPr kumimoji="0" lang="en-US" sz="1000" b="0" i="0" u="none" strike="noStrike" kern="0" cap="none" spc="0" normalizeH="0" baseline="0" noProof="0" dirty="0">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a:p>
            <a:pPr marL="0" marR="0" lvl="0" indent="0" algn="ctr" defTabSz="914400" rtl="0" eaLnBrk="1" fontAlgn="auto" latinLnBrk="0" hangingPunct="1">
              <a:lnSpc>
                <a:spcPct val="125000"/>
              </a:lnSpc>
              <a:spcBef>
                <a:spcPts val="0"/>
              </a:spcBef>
              <a:spcAft>
                <a:spcPts val="800"/>
              </a:spcAft>
              <a:buClr>
                <a:srgbClr val="000000"/>
              </a:buClr>
              <a:buSzTx/>
              <a:buFont typeface="Arial"/>
              <a:buNone/>
              <a:tabLst/>
              <a:defRPr/>
            </a:pPr>
            <a:r>
              <a:rPr kumimoji="0" lang="en-IN" sz="1000" b="1" i="0" u="none" strike="noStrike" kern="0" cap="none" spc="0" normalizeH="0" baseline="0" noProof="0" dirty="0">
                <a:ln>
                  <a:noFill/>
                </a:ln>
                <a:solidFill>
                  <a:srgbClr val="1F4E79"/>
                </a:solidFill>
                <a:effectLst/>
                <a:uLnTx/>
                <a:uFillTx/>
                <a:latin typeface="News Cycle" panose="020B0604020202020204" charset="2"/>
                <a:ea typeface="Roboto" panose="02000000000000000000" pitchFamily="2" charset="0"/>
                <a:cs typeface="News Cycle" panose="020B0604020202020204" charset="2"/>
                <a:sym typeface="Arial"/>
              </a:rPr>
              <a:t>LEADERSHIP COMPETENCIES</a:t>
            </a:r>
            <a:endParaRPr kumimoji="0" lang="en-US" sz="1000" b="0" i="0" u="none" strike="noStrike" kern="0" cap="none" spc="0" normalizeH="0" baseline="0" noProof="0" dirty="0">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p:txBody>
      </p:sp>
      <p:sp>
        <p:nvSpPr>
          <p:cNvPr id="2" name="Rectangle 1">
            <a:extLst>
              <a:ext uri="{FF2B5EF4-FFF2-40B4-BE49-F238E27FC236}">
                <a16:creationId xmlns:a16="http://schemas.microsoft.com/office/drawing/2014/main" id="{2EE3BA1A-F337-08A1-69B7-0745E0A2DE10}"/>
              </a:ext>
            </a:extLst>
          </p:cNvPr>
          <p:cNvSpPr/>
          <p:nvPr/>
        </p:nvSpPr>
        <p:spPr>
          <a:xfrm>
            <a:off x="66817" y="543026"/>
            <a:ext cx="8455913" cy="330686"/>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900" b="1" i="0" u="none" strike="noStrike" kern="0" cap="none" spc="0" normalizeH="0" baseline="0" noProof="0" dirty="0">
                <a:ln>
                  <a:noFill/>
                </a:ln>
                <a:solidFill>
                  <a:prstClr val="black"/>
                </a:solidFill>
                <a:effectLst/>
                <a:uLnTx/>
                <a:uFillTx/>
                <a:latin typeface="News Cycle" panose="020B0604020202020204" charset="2"/>
                <a:ea typeface="+mn-ea"/>
                <a:cs typeface="+mn-cs"/>
                <a:sym typeface="Arial"/>
              </a:rPr>
              <a:t>Instructions</a:t>
            </a:r>
            <a:r>
              <a:rPr kumimoji="0" lang="en-IN" sz="900" b="0" i="0" u="none" strike="noStrike" kern="0" cap="none" spc="0" normalizeH="0" baseline="0" noProof="0" dirty="0">
                <a:ln>
                  <a:noFill/>
                </a:ln>
                <a:solidFill>
                  <a:prstClr val="black"/>
                </a:solidFill>
                <a:effectLst/>
                <a:uLnTx/>
                <a:uFillTx/>
                <a:latin typeface="News Cycle" panose="020B0604020202020204" charset="2"/>
                <a:ea typeface="+mn-ea"/>
                <a:cs typeface="+mn-cs"/>
                <a:sym typeface="Arial"/>
              </a:rPr>
              <a:t>: Meeting owner to explain how BSC translated into Divisional/Functional goals &amp; how Al-Futtaim use this to measure the performance of its employees and provides clarity and transparency to those employees and businesses in order for them to develop in their own roles and contribute to the progress of the organisation.</a:t>
            </a:r>
          </a:p>
        </p:txBody>
      </p:sp>
    </p:spTree>
    <p:extLst>
      <p:ext uri="{BB962C8B-B14F-4D97-AF65-F5344CB8AC3E}">
        <p14:creationId xmlns:p14="http://schemas.microsoft.com/office/powerpoint/2010/main" val="376117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ctrTitle" idx="4294967295"/>
          </p:nvPr>
        </p:nvSpPr>
        <p:spPr>
          <a:xfrm>
            <a:off x="-200026" y="2415219"/>
            <a:ext cx="3638550" cy="223996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rgbClr val="004F9F"/>
                </a:solidFill>
              </a:rPr>
              <a:t>Setting SMART and Aligned Goals</a:t>
            </a:r>
            <a:endParaRPr sz="2000" dirty="0">
              <a:solidFill>
                <a:srgbClr val="004F9F"/>
              </a:solidFill>
            </a:endParaRPr>
          </a:p>
        </p:txBody>
      </p:sp>
      <p:grpSp>
        <p:nvGrpSpPr>
          <p:cNvPr id="7" name="Group 6">
            <a:extLst>
              <a:ext uri="{FF2B5EF4-FFF2-40B4-BE49-F238E27FC236}">
                <a16:creationId xmlns:a16="http://schemas.microsoft.com/office/drawing/2014/main" id="{372F5353-C990-41EB-B742-820E796E285E}"/>
              </a:ext>
            </a:extLst>
          </p:cNvPr>
          <p:cNvGrpSpPr/>
          <p:nvPr/>
        </p:nvGrpSpPr>
        <p:grpSpPr>
          <a:xfrm>
            <a:off x="51263" y="876324"/>
            <a:ext cx="8621250" cy="813879"/>
            <a:chOff x="251289" y="896330"/>
            <a:chExt cx="8892710" cy="813879"/>
          </a:xfrm>
        </p:grpSpPr>
        <p:sp>
          <p:nvSpPr>
            <p:cNvPr id="42" name="Rectangle 41">
              <a:extLst>
                <a:ext uri="{FF2B5EF4-FFF2-40B4-BE49-F238E27FC236}">
                  <a16:creationId xmlns:a16="http://schemas.microsoft.com/office/drawing/2014/main" id="{58163184-8731-4210-B303-992A6A6D3FD6}"/>
                </a:ext>
              </a:extLst>
            </p:cNvPr>
            <p:cNvSpPr/>
            <p:nvPr/>
          </p:nvSpPr>
          <p:spPr>
            <a:xfrm>
              <a:off x="505730" y="898405"/>
              <a:ext cx="8638269" cy="811804"/>
            </a:xfrm>
            <a:prstGeom prst="rect">
              <a:avLst/>
            </a:prstGeom>
            <a:solidFill>
              <a:schemeClr val="bg2">
                <a:lumMod val="20000"/>
                <a:lumOff val="80000"/>
              </a:schemeClr>
            </a:solidFill>
            <a:ln>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2"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goal clearly define expectations in terms of actions and outcomes? What exactly will be done/delivered/actioned?</a:t>
              </a:r>
            </a:p>
            <a:p>
              <a:pPr marL="171450" lvl="2" indent="-171450" algn="just">
                <a:buFont typeface="Wingdings" panose="05000000000000000000" pitchFamily="2" charset="2"/>
                <a:buChar char="§"/>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What is the outcome expected?</a:t>
              </a:r>
            </a:p>
            <a:p>
              <a:pPr marR="0" lvl="2" algn="just" defTabSz="914400" rtl="0" eaLnBrk="1" fontAlgn="auto" latinLnBrk="0" hangingPunct="1">
                <a:lnSpc>
                  <a:spcPct val="100000"/>
                </a:lnSpc>
                <a:spcBef>
                  <a:spcPts val="0"/>
                </a:spcBef>
                <a:spcAft>
                  <a:spcPts val="0"/>
                </a:spcAft>
                <a:buClr>
                  <a:srgbClr val="000000"/>
                </a:buClr>
                <a:buSzTx/>
                <a:tabLst/>
                <a:defRPr/>
              </a:pPr>
              <a:endPar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p:txBody>
        </p:sp>
        <p:sp>
          <p:nvSpPr>
            <p:cNvPr id="47" name="Arrow: Pentagon 46">
              <a:extLst>
                <a:ext uri="{FF2B5EF4-FFF2-40B4-BE49-F238E27FC236}">
                  <a16:creationId xmlns:a16="http://schemas.microsoft.com/office/drawing/2014/main" id="{041F1957-F96C-4CCF-90ED-14153B688772}"/>
                </a:ext>
              </a:extLst>
            </p:cNvPr>
            <p:cNvSpPr/>
            <p:nvPr/>
          </p:nvSpPr>
          <p:spPr>
            <a:xfrm>
              <a:off x="251289" y="896330"/>
              <a:ext cx="2462256" cy="813879"/>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SPECIFIC</a:t>
              </a:r>
            </a:p>
          </p:txBody>
        </p:sp>
      </p:grpSp>
      <p:grpSp>
        <p:nvGrpSpPr>
          <p:cNvPr id="8" name="Group 7">
            <a:extLst>
              <a:ext uri="{FF2B5EF4-FFF2-40B4-BE49-F238E27FC236}">
                <a16:creationId xmlns:a16="http://schemas.microsoft.com/office/drawing/2014/main" id="{0372C28A-26D6-41E0-8C05-8D42CFAC7160}"/>
              </a:ext>
            </a:extLst>
          </p:cNvPr>
          <p:cNvGrpSpPr/>
          <p:nvPr/>
        </p:nvGrpSpPr>
        <p:grpSpPr>
          <a:xfrm>
            <a:off x="51264" y="1730252"/>
            <a:ext cx="8621249" cy="814365"/>
            <a:chOff x="251290" y="1751878"/>
            <a:chExt cx="8892709" cy="814365"/>
          </a:xfrm>
        </p:grpSpPr>
        <p:sp>
          <p:nvSpPr>
            <p:cNvPr id="43" name="Rectangle 42">
              <a:extLst>
                <a:ext uri="{FF2B5EF4-FFF2-40B4-BE49-F238E27FC236}">
                  <a16:creationId xmlns:a16="http://schemas.microsoft.com/office/drawing/2014/main" id="{42CB99E7-7715-40C3-B187-B8F49DEDB5B7}"/>
                </a:ext>
              </a:extLst>
            </p:cNvPr>
            <p:cNvSpPr/>
            <p:nvPr/>
          </p:nvSpPr>
          <p:spPr>
            <a:xfrm>
              <a:off x="505730" y="1751878"/>
              <a:ext cx="8638269" cy="814364"/>
            </a:xfrm>
            <a:prstGeom prst="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What would great look like, and how will it be measured?</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goal define specific metrics (quantity, quality, cost, etc.) that can be objectively measured? &amp; what data source will be utilised to gain the information?</a:t>
              </a:r>
              <a:endParaRPr kumimoji="0" lang="en-US" sz="1000" b="1" i="0" u="none" strike="noStrike" kern="0" cap="none" spc="0" normalizeH="0" baseline="0" noProof="1">
                <a:ln>
                  <a:noFill/>
                </a:ln>
                <a:solidFill>
                  <a:schemeClr val="accent2"/>
                </a:solidFill>
                <a:effectLst/>
                <a:uLnTx/>
                <a:uFillTx/>
                <a:latin typeface="News Cycle" panose="020B0604020202020204" charset="2"/>
                <a:ea typeface="Roboto" panose="02000000000000000000" pitchFamily="2" charset="0"/>
                <a:cs typeface="News Cycle" panose="020B0604020202020204" charset="2"/>
                <a:sym typeface="Arial"/>
              </a:endParaRPr>
            </a:p>
          </p:txBody>
        </p:sp>
        <p:sp>
          <p:nvSpPr>
            <p:cNvPr id="48" name="Arrow: Pentagon 47">
              <a:extLst>
                <a:ext uri="{FF2B5EF4-FFF2-40B4-BE49-F238E27FC236}">
                  <a16:creationId xmlns:a16="http://schemas.microsoft.com/office/drawing/2014/main" id="{CFD10ECE-E493-4AEA-9374-451EE74E2634}"/>
                </a:ext>
              </a:extLst>
            </p:cNvPr>
            <p:cNvSpPr/>
            <p:nvPr/>
          </p:nvSpPr>
          <p:spPr>
            <a:xfrm>
              <a:off x="251290" y="1752048"/>
              <a:ext cx="2462255" cy="814195"/>
            </a:xfrm>
            <a:prstGeom prst="homePlate">
              <a:avLst/>
            </a:prstGeom>
            <a:solidFill>
              <a:srgbClr val="004F9F"/>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MEASURABLE</a:t>
              </a:r>
            </a:p>
          </p:txBody>
        </p:sp>
      </p:grpSp>
      <p:grpSp>
        <p:nvGrpSpPr>
          <p:cNvPr id="9" name="Group 8">
            <a:extLst>
              <a:ext uri="{FF2B5EF4-FFF2-40B4-BE49-F238E27FC236}">
                <a16:creationId xmlns:a16="http://schemas.microsoft.com/office/drawing/2014/main" id="{B679EDFE-6320-4FD8-AADF-F5012BA3FB40}"/>
              </a:ext>
            </a:extLst>
          </p:cNvPr>
          <p:cNvGrpSpPr/>
          <p:nvPr/>
        </p:nvGrpSpPr>
        <p:grpSpPr>
          <a:xfrm>
            <a:off x="51263" y="2584667"/>
            <a:ext cx="8622203" cy="813879"/>
            <a:chOff x="251289" y="2604516"/>
            <a:chExt cx="8893693" cy="813879"/>
          </a:xfrm>
          <a:solidFill>
            <a:srgbClr val="0070C0"/>
          </a:solidFill>
        </p:grpSpPr>
        <p:sp>
          <p:nvSpPr>
            <p:cNvPr id="44" name="Rectangle 43">
              <a:extLst>
                <a:ext uri="{FF2B5EF4-FFF2-40B4-BE49-F238E27FC236}">
                  <a16:creationId xmlns:a16="http://schemas.microsoft.com/office/drawing/2014/main" id="{3FB2BE84-B7E3-4BA1-A4A3-84BF9CB93E26}"/>
                </a:ext>
              </a:extLst>
            </p:cNvPr>
            <p:cNvSpPr/>
            <p:nvPr/>
          </p:nvSpPr>
          <p:spPr>
            <a:xfrm>
              <a:off x="478636" y="2606421"/>
              <a:ext cx="8666346" cy="811804"/>
            </a:xfrm>
            <a:prstGeom prst="rect">
              <a:avLst/>
            </a:prstGeom>
            <a:solidFill>
              <a:schemeClr val="bg2">
                <a:lumMod val="20000"/>
                <a:lumOff val="80000"/>
              </a:schemeClr>
            </a:solidFill>
            <a:ln>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Is the goal challenging but reasonable?</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employee have the skills and experiences necessary to achieve the goal?</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Is achievement of the goal within the employee’s control?</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Can the employee reasonably be expected to successfully complete the number of goals assigned?</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lang="en-US" sz="1000" noProof="1">
                  <a:solidFill>
                    <a:srgbClr val="000000"/>
                  </a:solidFill>
                  <a:latin typeface="News Cycle" panose="020B0604020202020204" charset="2"/>
                  <a:ea typeface="Roboto" panose="02000000000000000000" pitchFamily="2" charset="0"/>
                  <a:cs typeface="News Cycle" panose="020B0604020202020204" charset="2"/>
                </a:rPr>
                <a:t>What might need to beput in place to enhance likelihood of success?</a:t>
              </a:r>
              <a:endPar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p:txBody>
        </p:sp>
        <p:sp>
          <p:nvSpPr>
            <p:cNvPr id="49" name="Arrow: Pentagon 48">
              <a:extLst>
                <a:ext uri="{FF2B5EF4-FFF2-40B4-BE49-F238E27FC236}">
                  <a16:creationId xmlns:a16="http://schemas.microsoft.com/office/drawing/2014/main" id="{145260A0-4428-48BF-864F-4BAB20F3A452}"/>
                </a:ext>
              </a:extLst>
            </p:cNvPr>
            <p:cNvSpPr/>
            <p:nvPr/>
          </p:nvSpPr>
          <p:spPr>
            <a:xfrm>
              <a:off x="251289" y="2604516"/>
              <a:ext cx="2462254" cy="813879"/>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ACHIEVABLE</a:t>
              </a:r>
            </a:p>
          </p:txBody>
        </p:sp>
      </p:grpSp>
      <p:grpSp>
        <p:nvGrpSpPr>
          <p:cNvPr id="10" name="Group 9">
            <a:extLst>
              <a:ext uri="{FF2B5EF4-FFF2-40B4-BE49-F238E27FC236}">
                <a16:creationId xmlns:a16="http://schemas.microsoft.com/office/drawing/2014/main" id="{F96D41B0-A04B-4B73-8B20-8FAE5A57BE07}"/>
              </a:ext>
            </a:extLst>
          </p:cNvPr>
          <p:cNvGrpSpPr/>
          <p:nvPr/>
        </p:nvGrpSpPr>
        <p:grpSpPr>
          <a:xfrm>
            <a:off x="51263" y="3438595"/>
            <a:ext cx="8621251" cy="815702"/>
            <a:chOff x="251289" y="3460549"/>
            <a:chExt cx="8892711" cy="815702"/>
          </a:xfrm>
        </p:grpSpPr>
        <p:sp>
          <p:nvSpPr>
            <p:cNvPr id="45" name="Rectangle 44">
              <a:extLst>
                <a:ext uri="{FF2B5EF4-FFF2-40B4-BE49-F238E27FC236}">
                  <a16:creationId xmlns:a16="http://schemas.microsoft.com/office/drawing/2014/main" id="{52A4CCDE-CFFD-499A-96EC-33FA6B5ECC03}"/>
                </a:ext>
              </a:extLst>
            </p:cNvPr>
            <p:cNvSpPr/>
            <p:nvPr/>
          </p:nvSpPr>
          <p:spPr>
            <a:xfrm>
              <a:off x="505731" y="3460549"/>
              <a:ext cx="8638269" cy="815702"/>
            </a:xfrm>
            <a:prstGeom prst="rect">
              <a:avLst/>
            </a:prstGeom>
            <a:solidFill>
              <a:schemeClr val="tx2">
                <a:lumMod val="90000"/>
              </a:schemeClr>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Is the scope of the goals appropriate given the employee’s job responsibilities and level?</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goal clearly connect to divisional and/or function goals?</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the employee understand how his/her goal contributes to the company’s goals?</a:t>
              </a:r>
            </a:p>
          </p:txBody>
        </p:sp>
        <p:sp>
          <p:nvSpPr>
            <p:cNvPr id="50" name="Arrow: Pentagon 49">
              <a:extLst>
                <a:ext uri="{FF2B5EF4-FFF2-40B4-BE49-F238E27FC236}">
                  <a16:creationId xmlns:a16="http://schemas.microsoft.com/office/drawing/2014/main" id="{2BAA40C8-5D9A-4012-83CE-FE0BFDA8E27B}"/>
                </a:ext>
              </a:extLst>
            </p:cNvPr>
            <p:cNvSpPr/>
            <p:nvPr/>
          </p:nvSpPr>
          <p:spPr>
            <a:xfrm>
              <a:off x="251289" y="3462372"/>
              <a:ext cx="2462254" cy="813879"/>
            </a:xfrm>
            <a:prstGeom prst="homePlate">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RELEVANT</a:t>
              </a:r>
            </a:p>
          </p:txBody>
        </p:sp>
      </p:grpSp>
      <p:grpSp>
        <p:nvGrpSpPr>
          <p:cNvPr id="11" name="Group 10">
            <a:extLst>
              <a:ext uri="{FF2B5EF4-FFF2-40B4-BE49-F238E27FC236}">
                <a16:creationId xmlns:a16="http://schemas.microsoft.com/office/drawing/2014/main" id="{26420522-8930-4C70-9E93-13074D3F7DBD}"/>
              </a:ext>
            </a:extLst>
          </p:cNvPr>
          <p:cNvGrpSpPr/>
          <p:nvPr/>
        </p:nvGrpSpPr>
        <p:grpSpPr>
          <a:xfrm>
            <a:off x="51263" y="4294347"/>
            <a:ext cx="8621251" cy="813879"/>
            <a:chOff x="251289" y="4314353"/>
            <a:chExt cx="8892711" cy="813879"/>
          </a:xfrm>
        </p:grpSpPr>
        <p:sp>
          <p:nvSpPr>
            <p:cNvPr id="46" name="Rectangle 45">
              <a:extLst>
                <a:ext uri="{FF2B5EF4-FFF2-40B4-BE49-F238E27FC236}">
                  <a16:creationId xmlns:a16="http://schemas.microsoft.com/office/drawing/2014/main" id="{69A2CE50-E506-4F7A-BE5A-820BB5833AA4}"/>
                </a:ext>
              </a:extLst>
            </p:cNvPr>
            <p:cNvSpPr/>
            <p:nvPr/>
          </p:nvSpPr>
          <p:spPr>
            <a:xfrm>
              <a:off x="505731" y="4316428"/>
              <a:ext cx="8638269" cy="811804"/>
            </a:xfrm>
            <a:prstGeom prst="rect">
              <a:avLst/>
            </a:prstGeom>
            <a:solidFill>
              <a:schemeClr val="bg2">
                <a:lumMod val="20000"/>
                <a:lumOff val="80000"/>
              </a:schemeClr>
            </a:solidFill>
            <a:ln>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this goal need to be delivered at a specific timing, or will it run throughout the year?</a:t>
              </a:r>
            </a:p>
          </p:txBody>
        </p:sp>
        <p:sp>
          <p:nvSpPr>
            <p:cNvPr id="51" name="Arrow: Pentagon 50">
              <a:extLst>
                <a:ext uri="{FF2B5EF4-FFF2-40B4-BE49-F238E27FC236}">
                  <a16:creationId xmlns:a16="http://schemas.microsoft.com/office/drawing/2014/main" id="{D2B22A38-1DD4-46DD-BCC7-3BC7E189FEF0}"/>
                </a:ext>
              </a:extLst>
            </p:cNvPr>
            <p:cNvSpPr/>
            <p:nvPr/>
          </p:nvSpPr>
          <p:spPr>
            <a:xfrm>
              <a:off x="251289" y="4314353"/>
              <a:ext cx="2462254" cy="813879"/>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ea typeface="+mn-ea"/>
                  <a:cs typeface="News Cycle" panose="020B0604020202020204" charset="2"/>
                  <a:sym typeface="Arial"/>
                </a:rPr>
                <a:t>TIME-BOUND</a:t>
              </a:r>
            </a:p>
          </p:txBody>
        </p:sp>
      </p:grpSp>
      <p:sp>
        <p:nvSpPr>
          <p:cNvPr id="2" name="Rectangle 1">
            <a:extLst>
              <a:ext uri="{FF2B5EF4-FFF2-40B4-BE49-F238E27FC236}">
                <a16:creationId xmlns:a16="http://schemas.microsoft.com/office/drawing/2014/main" id="{42A2E6F0-E957-5013-3DCC-A662FF2E93FB}"/>
              </a:ext>
            </a:extLst>
          </p:cNvPr>
          <p:cNvSpPr/>
          <p:nvPr/>
        </p:nvSpPr>
        <p:spPr>
          <a:xfrm>
            <a:off x="51263" y="35274"/>
            <a:ext cx="3078087" cy="480131"/>
          </a:xfrm>
          <a:prstGeom prst="rect">
            <a:avLst/>
          </a:prstGeom>
        </p:spPr>
        <p:txBody>
          <a:bodyPr wrap="none">
            <a:spAutoFit/>
          </a:bodyPr>
          <a:lstStyle/>
          <a:p>
            <a:pPr marL="0" lvl="0" indent="0" defTabSz="914400" eaLnBrk="1" fontAlgn="auto" latinLnBrk="0" hangingPunct="1">
              <a:lnSpc>
                <a:spcPct val="90000"/>
              </a:lnSpc>
              <a:buClr>
                <a:schemeClr val="accent1"/>
              </a:buClr>
              <a:buSzPts val="3200"/>
              <a:tabLst/>
              <a:defRPr/>
            </a:pPr>
            <a:r>
              <a:rPr lang="en-US" sz="2800" dirty="0">
                <a:solidFill>
                  <a:schemeClr val="accent1"/>
                </a:solidFill>
                <a:latin typeface="Oswald"/>
                <a:sym typeface="Roboto Slab"/>
              </a:rPr>
              <a:t>Setting SMART GOALS</a:t>
            </a:r>
          </a:p>
        </p:txBody>
      </p:sp>
      <p:sp>
        <p:nvSpPr>
          <p:cNvPr id="3" name="Rectangle 2">
            <a:extLst>
              <a:ext uri="{FF2B5EF4-FFF2-40B4-BE49-F238E27FC236}">
                <a16:creationId xmlns:a16="http://schemas.microsoft.com/office/drawing/2014/main" id="{114E5182-891B-0A64-927E-E8109D3C4969}"/>
              </a:ext>
            </a:extLst>
          </p:cNvPr>
          <p:cNvSpPr/>
          <p:nvPr/>
        </p:nvSpPr>
        <p:spPr>
          <a:xfrm>
            <a:off x="51263" y="484042"/>
            <a:ext cx="8621250" cy="336064"/>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sz="900" b="1" dirty="0">
              <a:solidFill>
                <a:schemeClr val="tx1"/>
              </a:solidFill>
              <a:latin typeface="News Cycle" panose="020B0604020202020204" charset="2"/>
            </a:endParaRPr>
          </a:p>
          <a:p>
            <a:endParaRPr lang="en-IN" sz="900" b="1" dirty="0">
              <a:solidFill>
                <a:schemeClr val="tx1"/>
              </a:solidFill>
              <a:latin typeface="News Cycle" panose="020B0604020202020204" charset="2"/>
            </a:endParaRPr>
          </a:p>
          <a:p>
            <a:r>
              <a:rPr lang="en-US" sz="900" b="1" noProof="1">
                <a:solidFill>
                  <a:schemeClr val="accent2"/>
                </a:solidFill>
                <a:latin typeface="News Cycle" panose="020B0604020202020204" charset="2"/>
                <a:ea typeface="Roboto" panose="02000000000000000000" pitchFamily="2" charset="0"/>
                <a:cs typeface="News Cycle" panose="020B0604020202020204" charset="2"/>
              </a:rPr>
              <a:t>Example: My goal is to increase student and parent engagement in the next 6 months by 5% by running surveys every 2 months and working on the feedback received. The results will be relayed to the management team after every survey with clear ouline of actions taken on previous feedback.</a:t>
            </a:r>
            <a:endParaRPr kumimoji="0" lang="en-US" sz="900" b="1" i="0" u="none" strike="noStrike" kern="0" cap="none" spc="0" normalizeH="0" baseline="0" noProof="1">
              <a:ln>
                <a:noFill/>
              </a:ln>
              <a:solidFill>
                <a:schemeClr val="accent2"/>
              </a:solidFill>
              <a:effectLst/>
              <a:uLnTx/>
              <a:uFillTx/>
              <a:latin typeface="News Cycle" panose="020B0604020202020204" charset="2"/>
              <a:ea typeface="Roboto" panose="02000000000000000000" pitchFamily="2" charset="0"/>
              <a:cs typeface="News Cycle" panose="020B0604020202020204" charset="2"/>
              <a:sym typeface="Arial"/>
            </a:endParaRPr>
          </a:p>
          <a:p>
            <a:endParaRPr lang="en-US" sz="900" dirty="0">
              <a:solidFill>
                <a:schemeClr val="tx1"/>
              </a:solidFill>
              <a:latin typeface="News Cycle" panose="020B0604020202020204" charset="2"/>
            </a:endParaRPr>
          </a:p>
          <a:p>
            <a:endParaRPr lang="en-IN" sz="900" dirty="0">
              <a:solidFill>
                <a:schemeClr val="tx1"/>
              </a:solidFill>
              <a:latin typeface="News Cycle" panose="020B0604020202020204" charset="2"/>
            </a:endParaRPr>
          </a:p>
        </p:txBody>
      </p:sp>
    </p:spTree>
    <p:extLst>
      <p:ext uri="{BB962C8B-B14F-4D97-AF65-F5344CB8AC3E}">
        <p14:creationId xmlns:p14="http://schemas.microsoft.com/office/powerpoint/2010/main" val="1352797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86CFC45-8B08-DEBA-FE6A-357A573BEEC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a:t>
            </a:fld>
            <a:endParaRPr lang="en" dirty="0"/>
          </a:p>
        </p:txBody>
      </p:sp>
      <p:pic>
        <p:nvPicPr>
          <p:cNvPr id="3" name="AI in Goal Setting-720p-250120">
            <a:hlinkClick r:id="" action="ppaction://media"/>
            <a:extLst>
              <a:ext uri="{FF2B5EF4-FFF2-40B4-BE49-F238E27FC236}">
                <a16:creationId xmlns:a16="http://schemas.microsoft.com/office/drawing/2014/main" id="{6BF945E7-20EB-E24D-7259-DCAAB060848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8425" y="98425"/>
            <a:ext cx="8128000" cy="4572000"/>
          </a:xfrm>
          <a:prstGeom prst="rect">
            <a:avLst/>
          </a:prstGeom>
        </p:spPr>
      </p:pic>
    </p:spTree>
    <p:extLst>
      <p:ext uri="{BB962C8B-B14F-4D97-AF65-F5344CB8AC3E}">
        <p14:creationId xmlns:p14="http://schemas.microsoft.com/office/powerpoint/2010/main" val="1186477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608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5D94F9AE-3379-336F-2B4C-197189F3A2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806" y="505430"/>
            <a:ext cx="7996442" cy="4002207"/>
          </a:xfrm>
          <a:prstGeom prst="rect">
            <a:avLst/>
          </a:prstGeom>
        </p:spPr>
      </p:pic>
    </p:spTree>
    <p:extLst>
      <p:ext uri="{BB962C8B-B14F-4D97-AF65-F5344CB8AC3E}">
        <p14:creationId xmlns:p14="http://schemas.microsoft.com/office/powerpoint/2010/main" val="3237430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5D94F9AE-3379-336F-2B4C-197189F3A212}"/>
              </a:ext>
            </a:extLst>
          </p:cNvPr>
          <p:cNvPicPr>
            <a:picLocks noChangeAspect="1"/>
          </p:cNvPicPr>
          <p:nvPr/>
        </p:nvPicPr>
        <p:blipFill rotWithShape="1">
          <a:blip r:embed="rId2">
            <a:extLst>
              <a:ext uri="{28A0092B-C50C-407E-A947-70E740481C1C}">
                <a14:useLocalDpi xmlns:a14="http://schemas.microsoft.com/office/drawing/2010/main" val="0"/>
              </a:ext>
            </a:extLst>
          </a:blip>
          <a:srcRect r="59327"/>
          <a:stretch/>
        </p:blipFill>
        <p:spPr>
          <a:xfrm>
            <a:off x="542806" y="505430"/>
            <a:ext cx="3252398" cy="4002207"/>
          </a:xfrm>
          <a:prstGeom prst="rect">
            <a:avLst/>
          </a:prstGeom>
        </p:spPr>
      </p:pic>
      <p:pic>
        <p:nvPicPr>
          <p:cNvPr id="4" name="Picture 3" descr="A blue screen with green and red circles and white text&#10;&#10;Description automatically generated">
            <a:extLst>
              <a:ext uri="{FF2B5EF4-FFF2-40B4-BE49-F238E27FC236}">
                <a16:creationId xmlns:a16="http://schemas.microsoft.com/office/drawing/2014/main" id="{CB371973-605D-AC69-6637-E35C0BA57B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9503" y="1148151"/>
            <a:ext cx="5087333" cy="3199688"/>
          </a:xfrm>
          <a:prstGeom prst="rect">
            <a:avLst/>
          </a:prstGeom>
        </p:spPr>
      </p:pic>
    </p:spTree>
    <p:extLst>
      <p:ext uri="{BB962C8B-B14F-4D97-AF65-F5344CB8AC3E}">
        <p14:creationId xmlns:p14="http://schemas.microsoft.com/office/powerpoint/2010/main" val="3152509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6780F397-9654-1BA2-A9CA-8B2F9C9949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361" y="519345"/>
            <a:ext cx="7683278" cy="3780295"/>
          </a:xfrm>
          <a:prstGeom prst="rect">
            <a:avLst/>
          </a:prstGeom>
        </p:spPr>
      </p:pic>
    </p:spTree>
    <p:extLst>
      <p:ext uri="{BB962C8B-B14F-4D97-AF65-F5344CB8AC3E}">
        <p14:creationId xmlns:p14="http://schemas.microsoft.com/office/powerpoint/2010/main" val="21518477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6780F397-9654-1BA2-A9CA-8B2F9C9949F7}"/>
              </a:ext>
            </a:extLst>
          </p:cNvPr>
          <p:cNvPicPr>
            <a:picLocks noChangeAspect="1"/>
          </p:cNvPicPr>
          <p:nvPr/>
        </p:nvPicPr>
        <p:blipFill rotWithShape="1">
          <a:blip r:embed="rId2">
            <a:extLst>
              <a:ext uri="{28A0092B-C50C-407E-A947-70E740481C1C}">
                <a14:useLocalDpi xmlns:a14="http://schemas.microsoft.com/office/drawing/2010/main" val="0"/>
              </a:ext>
            </a:extLst>
          </a:blip>
          <a:srcRect r="59070"/>
          <a:stretch/>
        </p:blipFill>
        <p:spPr>
          <a:xfrm>
            <a:off x="730362" y="519345"/>
            <a:ext cx="3144742" cy="3780295"/>
          </a:xfrm>
          <a:prstGeom prst="rect">
            <a:avLst/>
          </a:prstGeom>
        </p:spPr>
      </p:pic>
      <p:pic>
        <p:nvPicPr>
          <p:cNvPr id="3" name="Picture 2" descr="A blue screen with green circles and white text&#10;&#10;Description automatically generated">
            <a:extLst>
              <a:ext uri="{FF2B5EF4-FFF2-40B4-BE49-F238E27FC236}">
                <a16:creationId xmlns:a16="http://schemas.microsoft.com/office/drawing/2014/main" id="{4C827D43-7779-9C15-2A3B-E3ECD802FE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5564" y="1782436"/>
            <a:ext cx="5053355" cy="2347420"/>
          </a:xfrm>
          <a:prstGeom prst="rect">
            <a:avLst/>
          </a:prstGeom>
        </p:spPr>
      </p:pic>
    </p:spTree>
    <p:extLst>
      <p:ext uri="{BB962C8B-B14F-4D97-AF65-F5344CB8AC3E}">
        <p14:creationId xmlns:p14="http://schemas.microsoft.com/office/powerpoint/2010/main" val="1512401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C664F3C4-E50A-9955-2D8B-6EE06D991B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546" y="565674"/>
            <a:ext cx="7735187" cy="3782165"/>
          </a:xfrm>
          <a:prstGeom prst="rect">
            <a:avLst/>
          </a:prstGeom>
        </p:spPr>
      </p:pic>
    </p:spTree>
    <p:extLst>
      <p:ext uri="{BB962C8B-B14F-4D97-AF65-F5344CB8AC3E}">
        <p14:creationId xmlns:p14="http://schemas.microsoft.com/office/powerpoint/2010/main" val="19817203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A screenshot of a computer screen&#10;&#10;Description automatically generated">
            <a:extLst>
              <a:ext uri="{FF2B5EF4-FFF2-40B4-BE49-F238E27FC236}">
                <a16:creationId xmlns:a16="http://schemas.microsoft.com/office/drawing/2014/main" id="{C664F3C4-E50A-9955-2D8B-6EE06D991B50}"/>
              </a:ext>
            </a:extLst>
          </p:cNvPr>
          <p:cNvPicPr>
            <a:picLocks noChangeAspect="1"/>
          </p:cNvPicPr>
          <p:nvPr/>
        </p:nvPicPr>
        <p:blipFill rotWithShape="1">
          <a:blip r:embed="rId2">
            <a:extLst>
              <a:ext uri="{28A0092B-C50C-407E-A947-70E740481C1C}">
                <a14:useLocalDpi xmlns:a14="http://schemas.microsoft.com/office/drawing/2010/main" val="0"/>
              </a:ext>
            </a:extLst>
          </a:blip>
          <a:srcRect r="59482"/>
          <a:stretch/>
        </p:blipFill>
        <p:spPr>
          <a:xfrm>
            <a:off x="514546" y="565674"/>
            <a:ext cx="3134177" cy="3782165"/>
          </a:xfrm>
          <a:prstGeom prst="rect">
            <a:avLst/>
          </a:prstGeom>
        </p:spPr>
      </p:pic>
      <p:pic>
        <p:nvPicPr>
          <p:cNvPr id="3" name="Picture 2" descr="A screenshot of a blue and green screen&#10;&#10;Description automatically generated">
            <a:extLst>
              <a:ext uri="{FF2B5EF4-FFF2-40B4-BE49-F238E27FC236}">
                <a16:creationId xmlns:a16="http://schemas.microsoft.com/office/drawing/2014/main" id="{ABB60F60-ECBB-8C9C-4CBD-D44D350141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7496" y="1518033"/>
            <a:ext cx="4597052" cy="3082820"/>
          </a:xfrm>
          <a:prstGeom prst="rect">
            <a:avLst/>
          </a:prstGeom>
        </p:spPr>
      </p:pic>
    </p:spTree>
    <p:extLst>
      <p:ext uri="{BB962C8B-B14F-4D97-AF65-F5344CB8AC3E}">
        <p14:creationId xmlns:p14="http://schemas.microsoft.com/office/powerpoint/2010/main" val="4625345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ctrTitle" idx="4294967295"/>
          </p:nvPr>
        </p:nvSpPr>
        <p:spPr>
          <a:xfrm>
            <a:off x="0" y="0"/>
            <a:ext cx="6354064" cy="508686"/>
          </a:xfrm>
          <a:prstGeom prst="rect">
            <a:avLst/>
          </a:prstGeom>
        </p:spPr>
        <p:txBody>
          <a:bodyPr spcFirstLastPara="1" wrap="square" lIns="91425" tIns="91425" rIns="91425" bIns="91425" anchor="b" anchorCtr="0">
            <a:noAutofit/>
          </a:bodyPr>
          <a:lstStyle/>
          <a:p>
            <a:pPr>
              <a:buFont typeface="Arial"/>
              <a:buNone/>
              <a:defRPr/>
            </a:pPr>
            <a:r>
              <a:rPr lang="en" sz="2800" dirty="0">
                <a:cs typeface="Arial"/>
                <a:sym typeface="Arial"/>
              </a:rPr>
              <a:t>Identify Success Measures for Your Goals</a:t>
            </a:r>
            <a:endParaRPr sz="2800" dirty="0">
              <a:cs typeface="Arial"/>
              <a:sym typeface="Arial"/>
            </a:endParaRPr>
          </a:p>
        </p:txBody>
      </p:sp>
      <p:sp>
        <p:nvSpPr>
          <p:cNvPr id="33" name="Content Placeholder 2">
            <a:extLst>
              <a:ext uri="{FF2B5EF4-FFF2-40B4-BE49-F238E27FC236}">
                <a16:creationId xmlns:a16="http://schemas.microsoft.com/office/drawing/2014/main" id="{40EF3EC2-8F38-4E47-8187-9B4B5C21E25A}"/>
              </a:ext>
            </a:extLst>
          </p:cNvPr>
          <p:cNvSpPr txBox="1">
            <a:spLocks/>
          </p:cNvSpPr>
          <p:nvPr/>
        </p:nvSpPr>
        <p:spPr>
          <a:xfrm>
            <a:off x="564244" y="2934928"/>
            <a:ext cx="8305982" cy="778187"/>
          </a:xfrm>
          <a:prstGeom prst="rect">
            <a:avLst/>
          </a:prstGeom>
        </p:spPr>
        <p:txBody>
          <a:bodyPr vert="horz" lIns="0" tIns="0" rIns="0" bIns="0" rtlCol="0" anchor="ctr">
            <a:noAutofit/>
          </a:bodyPr>
          <a:lstStyle>
            <a:lvl1pPr marL="228600" indent="-228600" algn="l" defTabSz="914400" rtl="0" eaLnBrk="1" latinLnBrk="0" hangingPunct="1">
              <a:lnSpc>
                <a:spcPct val="100000"/>
              </a:lnSpc>
              <a:spcBef>
                <a:spcPts val="0"/>
              </a:spcBef>
              <a:spcAft>
                <a:spcPts val="1200"/>
              </a:spcAft>
              <a:buClr>
                <a:schemeClr val="tx2"/>
              </a:buClr>
              <a:buSzPct val="90000"/>
              <a:buFont typeface="Wingdings" panose="05000000000000000000" pitchFamily="2" charset="2"/>
              <a:buChar char="§"/>
              <a:defRPr sz="2000" kern="1200">
                <a:solidFill>
                  <a:schemeClr val="tx1"/>
                </a:solidFill>
                <a:latin typeface="+mn-lt"/>
                <a:ea typeface="+mn-ea"/>
                <a:cs typeface="+mn-cs"/>
              </a:defRPr>
            </a:lvl1pPr>
            <a:lvl2pPr marL="54864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3pPr>
            <a:lvl4pPr marL="105156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4pPr>
            <a:lvl5pPr marL="128016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1200"/>
              </a:spcAft>
              <a:buClr>
                <a:srgbClr val="DFE3E5"/>
              </a:buClr>
              <a:buSzPct val="90000"/>
              <a:buFont typeface="Wingdings" panose="05000000000000000000" pitchFamily="2" charset="2"/>
              <a:buNone/>
              <a:tabLst/>
              <a:defRPr/>
            </a:pPr>
            <a:endParaRPr kumimoji="0" lang="en-US" sz="900" b="0" i="0" u="none" strike="noStrike" kern="1200" cap="none" spc="0" normalizeH="0" baseline="0" noProof="0" dirty="0">
              <a:ln>
                <a:noFill/>
              </a:ln>
              <a:solidFill>
                <a:prstClr val="black"/>
              </a:solidFill>
              <a:effectLst/>
              <a:uLnTx/>
              <a:uFillTx/>
              <a:latin typeface="Arial"/>
              <a:ea typeface="+mn-ea"/>
              <a:cs typeface="+mn-cs"/>
            </a:endParaRPr>
          </a:p>
        </p:txBody>
      </p:sp>
      <p:sp>
        <p:nvSpPr>
          <p:cNvPr id="62" name="TextBox 61">
            <a:extLst>
              <a:ext uri="{FF2B5EF4-FFF2-40B4-BE49-F238E27FC236}">
                <a16:creationId xmlns:a16="http://schemas.microsoft.com/office/drawing/2014/main" id="{60314D88-DE0B-4300-A1E5-83731CD57BAA}"/>
              </a:ext>
            </a:extLst>
          </p:cNvPr>
          <p:cNvSpPr txBox="1"/>
          <p:nvPr/>
        </p:nvSpPr>
        <p:spPr>
          <a:xfrm>
            <a:off x="181449" y="1024968"/>
            <a:ext cx="8493614" cy="1397819"/>
          </a:xfrm>
          <a:prstGeom prst="rect">
            <a:avLst/>
          </a:prstGeom>
          <a:noFill/>
          <a:ln>
            <a:noFill/>
          </a:ln>
        </p:spPr>
        <p:txBody>
          <a:bodyPr wrap="square" lIns="68580" rtlCol="0">
            <a:spAutoFit/>
          </a:bodyPr>
          <a:lstStyle/>
          <a:p>
            <a:pPr marL="171450" indent="-171450">
              <a:spcAft>
                <a:spcPts val="450"/>
              </a:spcAft>
              <a:buFont typeface="Wingdings" panose="05000000000000000000" pitchFamily="2" charset="2"/>
              <a:buChar char="ü"/>
            </a:pPr>
            <a:r>
              <a:rPr lang="en-US" sz="1100" dirty="0">
                <a:latin typeface="News Cycle" panose="020B0604020202020204" charset="2"/>
                <a:ea typeface="Roboto" panose="02000000000000000000" pitchFamily="2" charset="0"/>
                <a:cs typeface="Roboto" panose="02000000000000000000" pitchFamily="2" charset="0"/>
              </a:rPr>
              <a:t>What does high performance look like in delivering your individual goals?</a:t>
            </a:r>
          </a:p>
          <a:p>
            <a:pPr marL="171450" indent="-171450">
              <a:spcAft>
                <a:spcPts val="450"/>
              </a:spcAft>
              <a:buFont typeface="Wingdings" panose="05000000000000000000" pitchFamily="2" charset="2"/>
              <a:buChar char="ü"/>
            </a:pPr>
            <a:r>
              <a:rPr lang="en-US" sz="1100" dirty="0">
                <a:latin typeface="News Cycle" panose="020B0604020202020204" charset="2"/>
                <a:ea typeface="Roboto" panose="02000000000000000000" pitchFamily="2" charset="0"/>
                <a:cs typeface="Roboto" panose="02000000000000000000" pitchFamily="2" charset="0"/>
              </a:rPr>
              <a:t>How will the goals be measured? What will </a:t>
            </a:r>
            <a:r>
              <a:rPr lang="en-US" sz="1100" dirty="0">
                <a:solidFill>
                  <a:srgbClr val="FF0000"/>
                </a:solidFill>
                <a:latin typeface="News Cycle" panose="020B0604020202020204" charset="2"/>
                <a:ea typeface="Roboto" panose="02000000000000000000" pitchFamily="2" charset="0"/>
                <a:cs typeface="Roboto" panose="02000000000000000000" pitchFamily="2" charset="0"/>
              </a:rPr>
              <a:t>‘Fully performing’ </a:t>
            </a:r>
            <a:r>
              <a:rPr lang="en-US" sz="1100" dirty="0">
                <a:latin typeface="News Cycle" panose="020B0604020202020204" charset="2"/>
                <a:ea typeface="Roboto" panose="02000000000000000000" pitchFamily="2" charset="0"/>
                <a:cs typeface="Roboto" panose="02000000000000000000" pitchFamily="2" charset="0"/>
              </a:rPr>
              <a:t>look like? </a:t>
            </a:r>
          </a:p>
          <a:p>
            <a:pPr marL="171450" indent="-171450">
              <a:spcAft>
                <a:spcPts val="450"/>
              </a:spcAft>
              <a:buFont typeface="Wingdings" panose="05000000000000000000" pitchFamily="2" charset="2"/>
              <a:buChar char="ü"/>
            </a:pPr>
            <a:r>
              <a:rPr lang="en-US" sz="1100" dirty="0">
                <a:latin typeface="News Cycle" panose="020B0604020202020204" charset="2"/>
                <a:ea typeface="Roboto" panose="02000000000000000000" pitchFamily="2" charset="0"/>
                <a:cs typeface="Roboto" panose="02000000000000000000" pitchFamily="2" charset="0"/>
              </a:rPr>
              <a:t>What will </a:t>
            </a:r>
            <a:r>
              <a:rPr lang="en-US" sz="1100" dirty="0">
                <a:solidFill>
                  <a:srgbClr val="FF0000"/>
                </a:solidFill>
                <a:latin typeface="News Cycle" panose="020B0604020202020204" charset="2"/>
                <a:ea typeface="Roboto" panose="02000000000000000000" pitchFamily="2" charset="0"/>
                <a:cs typeface="Roboto" panose="02000000000000000000" pitchFamily="2" charset="0"/>
              </a:rPr>
              <a:t>‘exceeded’ and ‘distinguished’ </a:t>
            </a:r>
            <a:r>
              <a:rPr lang="en-US" sz="1100" dirty="0">
                <a:latin typeface="News Cycle" panose="020B0604020202020204" charset="2"/>
                <a:ea typeface="Roboto" panose="02000000000000000000" pitchFamily="2" charset="0"/>
                <a:cs typeface="Roboto" panose="02000000000000000000" pitchFamily="2" charset="0"/>
              </a:rPr>
              <a:t>look like?</a:t>
            </a:r>
          </a:p>
          <a:p>
            <a:pPr marL="171450" indent="-171450">
              <a:spcAft>
                <a:spcPts val="450"/>
              </a:spcAft>
              <a:buFont typeface="Wingdings" panose="05000000000000000000" pitchFamily="2" charset="2"/>
              <a:buChar char="ü"/>
            </a:pPr>
            <a:r>
              <a:rPr lang="en-US" sz="1100" dirty="0">
                <a:latin typeface="News Cycle" panose="020B0604020202020204" charset="2"/>
              </a:rPr>
              <a:t>Achieving a </a:t>
            </a:r>
            <a:r>
              <a:rPr lang="en-US" sz="1100" dirty="0">
                <a:solidFill>
                  <a:srgbClr val="FF0000"/>
                </a:solidFill>
                <a:latin typeface="News Cycle" panose="020B0604020202020204" charset="2"/>
              </a:rPr>
              <a:t>‘meets’ </a:t>
            </a:r>
            <a:r>
              <a:rPr lang="en-US" sz="1100" dirty="0">
                <a:latin typeface="News Cycle" panose="020B0604020202020204" charset="2"/>
              </a:rPr>
              <a:t>level, in aggregate, should be equivalent to the business unit or function successfully delivering its stretch business goals.</a:t>
            </a:r>
          </a:p>
          <a:p>
            <a:pPr>
              <a:spcAft>
                <a:spcPts val="450"/>
              </a:spcAft>
            </a:pPr>
            <a:endParaRPr lang="en-US" sz="1100" dirty="0">
              <a:latin typeface="Roboto" panose="02000000000000000000" pitchFamily="2" charset="0"/>
              <a:ea typeface="Roboto" panose="02000000000000000000" pitchFamily="2" charset="0"/>
              <a:cs typeface="Roboto" panose="02000000000000000000" pitchFamily="2" charset="0"/>
            </a:endParaRPr>
          </a:p>
          <a:p>
            <a:pPr>
              <a:spcAft>
                <a:spcPts val="450"/>
              </a:spcAft>
            </a:pPr>
            <a:endParaRPr lang="en-US" sz="900" dirty="0">
              <a:latin typeface="Roboto" panose="02000000000000000000" pitchFamily="2" charset="0"/>
              <a:ea typeface="Roboto" panose="02000000000000000000" pitchFamily="2" charset="0"/>
              <a:cs typeface="Roboto" panose="02000000000000000000" pitchFamily="2" charset="0"/>
            </a:endParaRPr>
          </a:p>
        </p:txBody>
      </p:sp>
      <p:pic>
        <p:nvPicPr>
          <p:cNvPr id="6" name="Picture 5">
            <a:extLst>
              <a:ext uri="{FF2B5EF4-FFF2-40B4-BE49-F238E27FC236}">
                <a16:creationId xmlns:a16="http://schemas.microsoft.com/office/drawing/2014/main" id="{100C8BFE-CD77-8B8C-B50B-34769596DE62}"/>
              </a:ext>
            </a:extLst>
          </p:cNvPr>
          <p:cNvPicPr>
            <a:picLocks noChangeAspect="1"/>
          </p:cNvPicPr>
          <p:nvPr/>
        </p:nvPicPr>
        <p:blipFill>
          <a:blip r:embed="rId3"/>
          <a:stretch>
            <a:fillRect/>
          </a:stretch>
        </p:blipFill>
        <p:spPr>
          <a:xfrm>
            <a:off x="478936" y="2377440"/>
            <a:ext cx="7898640" cy="2688205"/>
          </a:xfrm>
          <a:prstGeom prst="rect">
            <a:avLst/>
          </a:prstGeom>
        </p:spPr>
      </p:pic>
      <p:sp>
        <p:nvSpPr>
          <p:cNvPr id="2" name="Rectangle 1">
            <a:extLst>
              <a:ext uri="{FF2B5EF4-FFF2-40B4-BE49-F238E27FC236}">
                <a16:creationId xmlns:a16="http://schemas.microsoft.com/office/drawing/2014/main" id="{E561B6B5-5EA2-01F0-0924-90C94F857108}"/>
              </a:ext>
            </a:extLst>
          </p:cNvPr>
          <p:cNvSpPr/>
          <p:nvPr/>
        </p:nvSpPr>
        <p:spPr>
          <a:xfrm>
            <a:off x="93645" y="578192"/>
            <a:ext cx="8207829" cy="336064"/>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sz="900" b="1" dirty="0">
              <a:solidFill>
                <a:schemeClr val="tx1"/>
              </a:solidFill>
            </a:endParaRPr>
          </a:p>
          <a:p>
            <a:endParaRPr lang="en-IN" sz="900" b="1" dirty="0">
              <a:solidFill>
                <a:schemeClr val="tx1"/>
              </a:solidFill>
              <a:latin typeface="News Cycle" panose="020B0604020202020204" charset="2"/>
            </a:endParaRPr>
          </a:p>
          <a:p>
            <a:r>
              <a:rPr lang="en-IN" sz="900" b="1" dirty="0">
                <a:solidFill>
                  <a:schemeClr val="tx1"/>
                </a:solidFill>
                <a:latin typeface="News Cycle" panose="020B0604020202020204" charset="2"/>
              </a:rPr>
              <a:t>Instructions</a:t>
            </a:r>
            <a:r>
              <a:rPr lang="en-IN" sz="900" dirty="0">
                <a:solidFill>
                  <a:schemeClr val="tx1"/>
                </a:solidFill>
                <a:latin typeface="News Cycle" panose="020B0604020202020204" charset="2"/>
              </a:rPr>
              <a:t>: HRBP to explain to attendees what are the success measures they need to consider while setting goals. Ask the attendees to </a:t>
            </a:r>
            <a:r>
              <a:rPr lang="en-US" altLang="en-US" sz="900" dirty="0">
                <a:solidFill>
                  <a:schemeClr val="tx1"/>
                </a:solidFill>
                <a:latin typeface="News Cycle" panose="020B0604020202020204" charset="2"/>
              </a:rPr>
              <a:t>Reflect on the questions below to identify how measures of success can be added to your goals at fully performing, exceeded and distinguished levels.</a:t>
            </a:r>
            <a:endParaRPr lang="en-IN" sz="900" dirty="0">
              <a:solidFill>
                <a:schemeClr val="tx1"/>
              </a:solidFill>
              <a:latin typeface="News Cycle" panose="020B0604020202020204" charset="2"/>
            </a:endParaRPr>
          </a:p>
          <a:p>
            <a:endParaRPr lang="en-US" sz="900" dirty="0">
              <a:solidFill>
                <a:schemeClr val="tx1"/>
              </a:solidFill>
              <a:latin typeface="Segoe UI" panose="020B0502040204020203" pitchFamily="34" charset="0"/>
            </a:endParaRPr>
          </a:p>
          <a:p>
            <a:endParaRPr lang="en-IN" sz="900" dirty="0">
              <a:solidFill>
                <a:schemeClr val="tx1"/>
              </a:solidFill>
            </a:endParaRPr>
          </a:p>
        </p:txBody>
      </p:sp>
    </p:spTree>
    <p:extLst>
      <p:ext uri="{BB962C8B-B14F-4D97-AF65-F5344CB8AC3E}">
        <p14:creationId xmlns:p14="http://schemas.microsoft.com/office/powerpoint/2010/main" val="39218805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CE8AA-8884-4417-A231-6532E58F41D2}"/>
              </a:ext>
            </a:extLst>
          </p:cNvPr>
          <p:cNvSpPr>
            <a:spLocks noGrp="1"/>
          </p:cNvSpPr>
          <p:nvPr>
            <p:ph type="title" idx="4294967295"/>
          </p:nvPr>
        </p:nvSpPr>
        <p:spPr>
          <a:xfrm>
            <a:off x="134654" y="233875"/>
            <a:ext cx="8455025" cy="334962"/>
          </a:xfrm>
        </p:spPr>
        <p:txBody>
          <a:bodyPr/>
          <a:lstStyle/>
          <a:p>
            <a:r>
              <a:rPr lang="en-US" sz="2800" dirty="0">
                <a:sym typeface="Roboto Slab"/>
              </a:rPr>
              <a:t>Objective of Goal Setting Meeting  </a:t>
            </a:r>
          </a:p>
        </p:txBody>
      </p:sp>
      <p:grpSp>
        <p:nvGrpSpPr>
          <p:cNvPr id="6" name="Group 5">
            <a:extLst>
              <a:ext uri="{FF2B5EF4-FFF2-40B4-BE49-F238E27FC236}">
                <a16:creationId xmlns:a16="http://schemas.microsoft.com/office/drawing/2014/main" id="{74E24BB4-4C38-4AC2-BA9E-2D29B2040B72}"/>
              </a:ext>
            </a:extLst>
          </p:cNvPr>
          <p:cNvGrpSpPr/>
          <p:nvPr/>
        </p:nvGrpSpPr>
        <p:grpSpPr>
          <a:xfrm>
            <a:off x="217989" y="1476268"/>
            <a:ext cx="3548034" cy="2492119"/>
            <a:chOff x="2468034" y="2046741"/>
            <a:chExt cx="4272509" cy="2967563"/>
          </a:xfrm>
        </p:grpSpPr>
        <p:sp>
          <p:nvSpPr>
            <p:cNvPr id="7" name="Freeform 28">
              <a:extLst>
                <a:ext uri="{FF2B5EF4-FFF2-40B4-BE49-F238E27FC236}">
                  <a16:creationId xmlns:a16="http://schemas.microsoft.com/office/drawing/2014/main" id="{29A2E88C-A3ED-4AB7-89CE-61E84F6CA9C9}"/>
                </a:ext>
              </a:extLst>
            </p:cNvPr>
            <p:cNvSpPr/>
            <p:nvPr/>
          </p:nvSpPr>
          <p:spPr>
            <a:xfrm>
              <a:off x="4689232" y="2046741"/>
              <a:ext cx="2051311" cy="2963333"/>
            </a:xfrm>
            <a:custGeom>
              <a:avLst/>
              <a:gdLst>
                <a:gd name="connsiteX0" fmla="*/ 0 w 2108200"/>
                <a:gd name="connsiteY0" fmla="*/ 0 h 2963333"/>
                <a:gd name="connsiteX1" fmla="*/ 2023533 w 2108200"/>
                <a:gd name="connsiteY1" fmla="*/ 0 h 2963333"/>
                <a:gd name="connsiteX2" fmla="*/ 2023533 w 2108200"/>
                <a:gd name="connsiteY2" fmla="*/ 220133 h 2963333"/>
                <a:gd name="connsiteX3" fmla="*/ 2023533 w 2108200"/>
                <a:gd name="connsiteY3" fmla="*/ 2963333 h 2963333"/>
                <a:gd name="connsiteX4" fmla="*/ 2108200 w 2108200"/>
                <a:gd name="connsiteY4" fmla="*/ 2963333 h 2963333"/>
                <a:gd name="connsiteX0" fmla="*/ 0 w 2023533"/>
                <a:gd name="connsiteY0" fmla="*/ 0 h 2963333"/>
                <a:gd name="connsiteX1" fmla="*/ 2023533 w 2023533"/>
                <a:gd name="connsiteY1" fmla="*/ 0 h 2963333"/>
                <a:gd name="connsiteX2" fmla="*/ 2023533 w 2023533"/>
                <a:gd name="connsiteY2" fmla="*/ 220133 h 2963333"/>
                <a:gd name="connsiteX3" fmla="*/ 2023533 w 2023533"/>
                <a:gd name="connsiteY3" fmla="*/ 2963333 h 2963333"/>
              </a:gdLst>
              <a:ahLst/>
              <a:cxnLst>
                <a:cxn ang="0">
                  <a:pos x="connsiteX0" y="connsiteY0"/>
                </a:cxn>
                <a:cxn ang="0">
                  <a:pos x="connsiteX1" y="connsiteY1"/>
                </a:cxn>
                <a:cxn ang="0">
                  <a:pos x="connsiteX2" y="connsiteY2"/>
                </a:cxn>
                <a:cxn ang="0">
                  <a:pos x="connsiteX3" y="connsiteY3"/>
                </a:cxn>
              </a:cxnLst>
              <a:rect l="l" t="t" r="r" b="b"/>
              <a:pathLst>
                <a:path w="2023533" h="2963333">
                  <a:moveTo>
                    <a:pt x="0" y="0"/>
                  </a:moveTo>
                  <a:lnTo>
                    <a:pt x="2023533" y="0"/>
                  </a:lnTo>
                  <a:lnTo>
                    <a:pt x="2023533" y="220133"/>
                  </a:lnTo>
                  <a:lnTo>
                    <a:pt x="2023533" y="2963333"/>
                  </a:lnTo>
                </a:path>
              </a:pathLst>
            </a:custGeom>
            <a:ln w="12700">
              <a:solidFill>
                <a:srgbClr val="355578"/>
              </a:solidFill>
              <a:tailEnd type="triangl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dirty="0">
                <a:latin typeface="News Cycle" panose="020B0604020202020204" charset="2"/>
              </a:endParaRPr>
            </a:p>
          </p:txBody>
        </p:sp>
        <p:grpSp>
          <p:nvGrpSpPr>
            <p:cNvPr id="8" name="Group 7">
              <a:extLst>
                <a:ext uri="{FF2B5EF4-FFF2-40B4-BE49-F238E27FC236}">
                  <a16:creationId xmlns:a16="http://schemas.microsoft.com/office/drawing/2014/main" id="{8DE3B9E9-C6EB-464F-ABA9-52A813F469B4}"/>
                </a:ext>
              </a:extLst>
            </p:cNvPr>
            <p:cNvGrpSpPr/>
            <p:nvPr/>
          </p:nvGrpSpPr>
          <p:grpSpPr>
            <a:xfrm>
              <a:off x="2468034" y="2051889"/>
              <a:ext cx="4207932" cy="2962415"/>
              <a:chOff x="369734" y="1486815"/>
              <a:chExt cx="4207932" cy="2962415"/>
            </a:xfrm>
          </p:grpSpPr>
          <p:sp>
            <p:nvSpPr>
              <p:cNvPr id="10" name="Triangle 13">
                <a:extLst>
                  <a:ext uri="{FF2B5EF4-FFF2-40B4-BE49-F238E27FC236}">
                    <a16:creationId xmlns:a16="http://schemas.microsoft.com/office/drawing/2014/main" id="{035203BA-40DC-4E59-B29B-B108285EC424}"/>
                  </a:ext>
                </a:extLst>
              </p:cNvPr>
              <p:cNvSpPr/>
              <p:nvPr/>
            </p:nvSpPr>
            <p:spPr>
              <a:xfrm>
                <a:off x="394678" y="1486815"/>
                <a:ext cx="4158045" cy="2962415"/>
              </a:xfrm>
              <a:prstGeom prst="triangle">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News Cycle" panose="020B0604020202020204" charset="2"/>
                </a:endParaRPr>
              </a:p>
            </p:txBody>
          </p:sp>
          <p:sp>
            <p:nvSpPr>
              <p:cNvPr id="11" name="TextBox 10">
                <a:extLst>
                  <a:ext uri="{FF2B5EF4-FFF2-40B4-BE49-F238E27FC236}">
                    <a16:creationId xmlns:a16="http://schemas.microsoft.com/office/drawing/2014/main" id="{0A81FD5D-8788-47BA-8B6B-06911E6BF753}"/>
                  </a:ext>
                </a:extLst>
              </p:cNvPr>
              <p:cNvSpPr txBox="1"/>
              <p:nvPr/>
            </p:nvSpPr>
            <p:spPr>
              <a:xfrm>
                <a:off x="2082813" y="1995557"/>
                <a:ext cx="781781" cy="274870"/>
              </a:xfrm>
              <a:prstGeom prst="rect">
                <a:avLst/>
              </a:prstGeom>
              <a:noFill/>
            </p:spPr>
            <p:txBody>
              <a:bodyPr wrap="none" lIns="0" rIns="0" rtlCol="0">
                <a:spAutoFit/>
              </a:bodyPr>
              <a:lstStyle/>
              <a:p>
                <a:pPr algn="ctr"/>
                <a:r>
                  <a:rPr lang="en-US" sz="900" dirty="0">
                    <a:latin typeface="News Cycle" panose="020B0604020202020204" charset="2"/>
                  </a:rPr>
                  <a:t>Vice Chairman</a:t>
                </a:r>
              </a:p>
            </p:txBody>
          </p:sp>
          <p:sp>
            <p:nvSpPr>
              <p:cNvPr id="12" name="TextBox 11">
                <a:extLst>
                  <a:ext uri="{FF2B5EF4-FFF2-40B4-BE49-F238E27FC236}">
                    <a16:creationId xmlns:a16="http://schemas.microsoft.com/office/drawing/2014/main" id="{EB76906A-7852-4CCE-959F-6ECD174F4DFF}"/>
                  </a:ext>
                </a:extLst>
              </p:cNvPr>
              <p:cNvSpPr txBox="1"/>
              <p:nvPr/>
            </p:nvSpPr>
            <p:spPr>
              <a:xfrm>
                <a:off x="1683243" y="2495394"/>
                <a:ext cx="1580934" cy="274870"/>
              </a:xfrm>
              <a:prstGeom prst="rect">
                <a:avLst/>
              </a:prstGeom>
              <a:noFill/>
            </p:spPr>
            <p:txBody>
              <a:bodyPr wrap="none" lIns="0" rIns="0" rtlCol="0">
                <a:spAutoFit/>
              </a:bodyPr>
              <a:lstStyle/>
              <a:p>
                <a:pPr algn="ctr"/>
                <a:r>
                  <a:rPr lang="en-US" sz="900" dirty="0">
                    <a:latin typeface="News Cycle" panose="020B0604020202020204" charset="2"/>
                  </a:rPr>
                  <a:t>Division/Function Leadership</a:t>
                </a:r>
              </a:p>
            </p:txBody>
          </p:sp>
          <p:sp>
            <p:nvSpPr>
              <p:cNvPr id="13" name="TextBox 12">
                <a:extLst>
                  <a:ext uri="{FF2B5EF4-FFF2-40B4-BE49-F238E27FC236}">
                    <a16:creationId xmlns:a16="http://schemas.microsoft.com/office/drawing/2014/main" id="{2D8F471C-0793-4FFE-8DD1-3521DFF47F13}"/>
                  </a:ext>
                </a:extLst>
              </p:cNvPr>
              <p:cNvSpPr txBox="1"/>
              <p:nvPr/>
            </p:nvSpPr>
            <p:spPr>
              <a:xfrm>
                <a:off x="1976649" y="2995231"/>
                <a:ext cx="994116" cy="274870"/>
              </a:xfrm>
              <a:prstGeom prst="rect">
                <a:avLst/>
              </a:prstGeom>
              <a:noFill/>
            </p:spPr>
            <p:txBody>
              <a:bodyPr wrap="none" lIns="0" rIns="0" rtlCol="0">
                <a:spAutoFit/>
              </a:bodyPr>
              <a:lstStyle/>
              <a:p>
                <a:pPr algn="ctr"/>
                <a:r>
                  <a:rPr lang="en-US" sz="900" dirty="0">
                    <a:latin typeface="News Cycle" panose="020B0604020202020204" charset="2"/>
                  </a:rPr>
                  <a:t>Department heads</a:t>
                </a:r>
              </a:p>
            </p:txBody>
          </p:sp>
          <p:sp>
            <p:nvSpPr>
              <p:cNvPr id="14" name="TextBox 13">
                <a:extLst>
                  <a:ext uri="{FF2B5EF4-FFF2-40B4-BE49-F238E27FC236}">
                    <a16:creationId xmlns:a16="http://schemas.microsoft.com/office/drawing/2014/main" id="{3A6E982C-6277-46BE-AD0B-DFFFADF423F0}"/>
                  </a:ext>
                </a:extLst>
              </p:cNvPr>
              <p:cNvSpPr txBox="1"/>
              <p:nvPr/>
            </p:nvSpPr>
            <p:spPr>
              <a:xfrm>
                <a:off x="2009461" y="3495071"/>
                <a:ext cx="928485" cy="274870"/>
              </a:xfrm>
              <a:prstGeom prst="rect">
                <a:avLst/>
              </a:prstGeom>
              <a:noFill/>
            </p:spPr>
            <p:txBody>
              <a:bodyPr wrap="none" lIns="0" rIns="0" rtlCol="0">
                <a:spAutoFit/>
              </a:bodyPr>
              <a:lstStyle/>
              <a:p>
                <a:pPr algn="ctr"/>
                <a:r>
                  <a:rPr lang="en-US" sz="900" dirty="0">
                    <a:latin typeface="News Cycle" panose="020B0604020202020204" charset="2"/>
                  </a:rPr>
                  <a:t>People Managers</a:t>
                </a:r>
              </a:p>
            </p:txBody>
          </p:sp>
          <p:sp>
            <p:nvSpPr>
              <p:cNvPr id="15" name="TextBox 14">
                <a:extLst>
                  <a:ext uri="{FF2B5EF4-FFF2-40B4-BE49-F238E27FC236}">
                    <a16:creationId xmlns:a16="http://schemas.microsoft.com/office/drawing/2014/main" id="{EC1F7D36-7B9A-40F5-AAE2-40450954C38F}"/>
                  </a:ext>
                </a:extLst>
              </p:cNvPr>
              <p:cNvSpPr txBox="1"/>
              <p:nvPr/>
            </p:nvSpPr>
            <p:spPr>
              <a:xfrm>
                <a:off x="1870473" y="3994904"/>
                <a:ext cx="1206450" cy="274870"/>
              </a:xfrm>
              <a:prstGeom prst="rect">
                <a:avLst/>
              </a:prstGeom>
              <a:noFill/>
            </p:spPr>
            <p:txBody>
              <a:bodyPr wrap="none" lIns="0" rIns="0" rtlCol="0">
                <a:spAutoFit/>
              </a:bodyPr>
              <a:lstStyle/>
              <a:p>
                <a:pPr algn="ctr"/>
                <a:r>
                  <a:rPr lang="en-US" sz="900" dirty="0">
                    <a:latin typeface="News Cycle" panose="020B0604020202020204" charset="2"/>
                  </a:rPr>
                  <a:t>Individual Contributors</a:t>
                </a:r>
              </a:p>
            </p:txBody>
          </p:sp>
          <p:cxnSp>
            <p:nvCxnSpPr>
              <p:cNvPr id="16" name="Straight Connector 15">
                <a:extLst>
                  <a:ext uri="{FF2B5EF4-FFF2-40B4-BE49-F238E27FC236}">
                    <a16:creationId xmlns:a16="http://schemas.microsoft.com/office/drawing/2014/main" id="{9561409F-CDAA-4B12-B4FA-160D24A57B39}"/>
                  </a:ext>
                </a:extLst>
              </p:cNvPr>
              <p:cNvCxnSpPr>
                <a:cxnSpLocks/>
              </p:cNvCxnSpPr>
              <p:nvPr/>
            </p:nvCxnSpPr>
            <p:spPr>
              <a:xfrm>
                <a:off x="369734" y="2383976"/>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977CC92-5D26-4A01-94A1-032189E8CCDD}"/>
                  </a:ext>
                </a:extLst>
              </p:cNvPr>
              <p:cNvCxnSpPr>
                <a:cxnSpLocks/>
              </p:cNvCxnSpPr>
              <p:nvPr/>
            </p:nvCxnSpPr>
            <p:spPr>
              <a:xfrm>
                <a:off x="369734" y="2883813"/>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FF5575A-1DD3-445A-B122-BADF705AC76D}"/>
                  </a:ext>
                </a:extLst>
              </p:cNvPr>
              <p:cNvCxnSpPr>
                <a:cxnSpLocks/>
              </p:cNvCxnSpPr>
              <p:nvPr/>
            </p:nvCxnSpPr>
            <p:spPr>
              <a:xfrm>
                <a:off x="369734" y="3383650"/>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0D06780-8505-46DE-B9E7-A496936A9A04}"/>
                  </a:ext>
                </a:extLst>
              </p:cNvPr>
              <p:cNvCxnSpPr>
                <a:cxnSpLocks/>
              </p:cNvCxnSpPr>
              <p:nvPr/>
            </p:nvCxnSpPr>
            <p:spPr>
              <a:xfrm>
                <a:off x="369734" y="3883487"/>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cxnSp>
          <p:nvCxnSpPr>
            <p:cNvPr id="9" name="Straight Arrow Connector 8">
              <a:extLst>
                <a:ext uri="{FF2B5EF4-FFF2-40B4-BE49-F238E27FC236}">
                  <a16:creationId xmlns:a16="http://schemas.microsoft.com/office/drawing/2014/main" id="{FC6654B6-FA61-4AC2-9179-AB8A4AE40E54}"/>
                </a:ext>
              </a:extLst>
            </p:cNvPr>
            <p:cNvCxnSpPr>
              <a:cxnSpLocks/>
            </p:cNvCxnSpPr>
            <p:nvPr/>
          </p:nvCxnSpPr>
          <p:spPr>
            <a:xfrm flipH="1" flipV="1">
              <a:off x="4715940" y="2094225"/>
              <a:ext cx="1952016" cy="2779534"/>
            </a:xfrm>
            <a:prstGeom prst="straightConnector1">
              <a:avLst/>
            </a:prstGeom>
            <a:ln w="12700">
              <a:solidFill>
                <a:srgbClr val="355578"/>
              </a:solidFill>
              <a:tailEnd type="triangle" w="lg" len="me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10FEC9A4-0036-4530-B23C-EE054858381B}"/>
              </a:ext>
            </a:extLst>
          </p:cNvPr>
          <p:cNvSpPr txBox="1"/>
          <p:nvPr/>
        </p:nvSpPr>
        <p:spPr>
          <a:xfrm>
            <a:off x="3874857" y="1907826"/>
            <a:ext cx="4824081" cy="1546577"/>
          </a:xfrm>
          <a:prstGeom prst="rect">
            <a:avLst/>
          </a:prstGeom>
          <a:solidFill>
            <a:schemeClr val="tx2">
              <a:lumMod val="90000"/>
            </a:schemeClr>
          </a:solidFill>
        </p:spPr>
        <p:txBody>
          <a:bodyPr wrap="square" lIns="68580" rtlCol="0">
            <a:spAutoFit/>
          </a:bodyPr>
          <a:lstStyle/>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Create </a:t>
            </a:r>
            <a:r>
              <a:rPr lang="en-US" sz="1050" b="1" dirty="0">
                <a:solidFill>
                  <a:srgbClr val="221F20"/>
                </a:solidFill>
                <a:latin typeface="News Cycle" panose="020B0604020202020204" charset="2"/>
              </a:rPr>
              <a:t>transparency and alignment </a:t>
            </a:r>
            <a:r>
              <a:rPr lang="en-US" sz="1050" dirty="0">
                <a:solidFill>
                  <a:srgbClr val="221F20"/>
                </a:solidFill>
                <a:latin typeface="News Cycle" panose="020B0604020202020204" charset="2"/>
              </a:rPr>
              <a:t>behind </a:t>
            </a:r>
            <a:r>
              <a:rPr lang="en-IN" sz="1050" dirty="0">
                <a:solidFill>
                  <a:schemeClr val="tx1"/>
                </a:solidFill>
                <a:latin typeface="News Cycle" panose="020B0604020202020204" charset="2"/>
              </a:rPr>
              <a:t>Divisional/Functional strategic priorities</a:t>
            </a:r>
            <a:r>
              <a:rPr lang="en-US" sz="1050" dirty="0">
                <a:solidFill>
                  <a:srgbClr val="221F20"/>
                </a:solidFill>
                <a:latin typeface="News Cycle" panose="020B0604020202020204" charset="2"/>
              </a:rPr>
              <a:t>.</a:t>
            </a:r>
          </a:p>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Enable employees to see a </a:t>
            </a:r>
            <a:r>
              <a:rPr lang="en-US" sz="1050" b="1" dirty="0">
                <a:solidFill>
                  <a:srgbClr val="221F20"/>
                </a:solidFill>
                <a:latin typeface="News Cycle" panose="020B0604020202020204" charset="2"/>
              </a:rPr>
              <a:t>direct link between individual goals and Division/ Functional strategic objectives.</a:t>
            </a:r>
          </a:p>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Reinforce </a:t>
            </a:r>
            <a:r>
              <a:rPr lang="en-US" sz="1050" b="1" dirty="0">
                <a:solidFill>
                  <a:srgbClr val="221F20"/>
                </a:solidFill>
                <a:latin typeface="News Cycle" panose="020B0604020202020204" charset="2"/>
              </a:rPr>
              <a:t>what high performance </a:t>
            </a:r>
            <a:r>
              <a:rPr lang="en-US" sz="1050" dirty="0">
                <a:solidFill>
                  <a:srgbClr val="221F20"/>
                </a:solidFill>
                <a:latin typeface="News Cycle" panose="020B0604020202020204" charset="2"/>
              </a:rPr>
              <a:t>looks like for the team.</a:t>
            </a:r>
          </a:p>
          <a:p>
            <a:pPr marL="257175" indent="-257175">
              <a:buClr>
                <a:srgbClr val="221F20"/>
              </a:buClr>
              <a:buSzPct val="101000"/>
              <a:buFont typeface="Arial" panose="020B0604020202020204" pitchFamily="34" charset="0"/>
              <a:buChar char="•"/>
            </a:pPr>
            <a:r>
              <a:rPr lang="en-US" sz="1050" dirty="0">
                <a:solidFill>
                  <a:srgbClr val="221F20"/>
                </a:solidFill>
                <a:latin typeface="News Cycle" panose="020B0604020202020204" charset="2"/>
              </a:rPr>
              <a:t>Clarify </a:t>
            </a:r>
            <a:r>
              <a:rPr lang="en-US" sz="1050" b="1" dirty="0">
                <a:solidFill>
                  <a:srgbClr val="221F20"/>
                </a:solidFill>
                <a:latin typeface="News Cycle" panose="020B0604020202020204" charset="2"/>
              </a:rPr>
              <a:t>what great will look like </a:t>
            </a:r>
            <a:r>
              <a:rPr lang="en-US" sz="1050" dirty="0">
                <a:solidFill>
                  <a:srgbClr val="221F20"/>
                </a:solidFill>
                <a:latin typeface="News Cycle" panose="020B0604020202020204" charset="2"/>
              </a:rPr>
              <a:t>and what metrics will be followed.</a:t>
            </a:r>
          </a:p>
          <a:p>
            <a:pPr marL="257175" indent="-257175">
              <a:buClr>
                <a:srgbClr val="221F20"/>
              </a:buClr>
              <a:buSzPct val="101000"/>
              <a:buFont typeface="Arial" panose="020B0604020202020204" pitchFamily="34" charset="0"/>
              <a:buChar char="•"/>
            </a:pPr>
            <a:r>
              <a:rPr lang="en-US" sz="1050" dirty="0">
                <a:latin typeface="News Cycle" panose="020B0604020202020204" charset="2"/>
                <a:sym typeface="Arial"/>
              </a:rPr>
              <a:t>Help employees focus on </a:t>
            </a:r>
            <a:r>
              <a:rPr lang="en-US" sz="1050" b="1" dirty="0">
                <a:latin typeface="News Cycle" panose="020B0604020202020204" charset="2"/>
                <a:sym typeface="Arial"/>
              </a:rPr>
              <a:t>team goals, coordinate work with peers &amp; understand interdependencies to achieve goals.</a:t>
            </a:r>
          </a:p>
          <a:p>
            <a:pPr marL="257175" indent="-257175">
              <a:buClr>
                <a:srgbClr val="221F20"/>
              </a:buClr>
              <a:buSzPct val="101000"/>
              <a:buFont typeface="Arial" panose="020B0604020202020204" pitchFamily="34" charset="0"/>
              <a:buChar char="•"/>
            </a:pPr>
            <a:r>
              <a:rPr lang="en-US" sz="1050" dirty="0">
                <a:latin typeface="News Cycle" panose="020B0604020202020204" charset="2"/>
              </a:rPr>
              <a:t>Help employees create </a:t>
            </a:r>
            <a:r>
              <a:rPr lang="en-US" sz="1050" b="1" dirty="0">
                <a:latin typeface="News Cycle" panose="020B0604020202020204" charset="2"/>
              </a:rPr>
              <a:t>SMART Goals and put goals on People Hub.</a:t>
            </a:r>
            <a:endParaRPr lang="en-US" sz="1200" b="1" dirty="0">
              <a:latin typeface="News Cycle" panose="020B0604020202020204" charset="2"/>
            </a:endParaRPr>
          </a:p>
          <a:p>
            <a:pPr>
              <a:buClr>
                <a:srgbClr val="221F20"/>
              </a:buClr>
              <a:buSzPct val="101000"/>
            </a:pPr>
            <a:endParaRPr lang="en-US" sz="1050" dirty="0">
              <a:latin typeface="News Cycle" panose="020B0604020202020204" charset="2"/>
            </a:endParaRPr>
          </a:p>
        </p:txBody>
      </p:sp>
      <p:sp>
        <p:nvSpPr>
          <p:cNvPr id="20" name="TextBox 19">
            <a:extLst>
              <a:ext uri="{FF2B5EF4-FFF2-40B4-BE49-F238E27FC236}">
                <a16:creationId xmlns:a16="http://schemas.microsoft.com/office/drawing/2014/main" id="{ECAE93B2-EA84-429D-820C-631522D60AF1}"/>
              </a:ext>
            </a:extLst>
          </p:cNvPr>
          <p:cNvSpPr txBox="1"/>
          <p:nvPr/>
        </p:nvSpPr>
        <p:spPr>
          <a:xfrm>
            <a:off x="305720" y="1175113"/>
            <a:ext cx="1943631" cy="253916"/>
          </a:xfrm>
          <a:prstGeom prst="rect">
            <a:avLst/>
          </a:prstGeom>
          <a:noFill/>
        </p:spPr>
        <p:txBody>
          <a:bodyPr wrap="square" lIns="68580" rtlCol="0">
            <a:spAutoFit/>
          </a:bodyPr>
          <a:lstStyle/>
          <a:p>
            <a:r>
              <a:rPr lang="en-US" sz="1050" b="1" dirty="0">
                <a:latin typeface="News Cycle" panose="020B0604020202020204" charset="2"/>
              </a:rPr>
              <a:t>Goal Alignment:</a:t>
            </a:r>
          </a:p>
        </p:txBody>
      </p:sp>
    </p:spTree>
    <p:extLst>
      <p:ext uri="{BB962C8B-B14F-4D97-AF65-F5344CB8AC3E}">
        <p14:creationId xmlns:p14="http://schemas.microsoft.com/office/powerpoint/2010/main" val="3375534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33A7A-1FDD-7C45-8FBA-0858DE8A2D42}"/>
              </a:ext>
            </a:extLst>
          </p:cNvPr>
          <p:cNvSpPr>
            <a:spLocks noGrp="1"/>
          </p:cNvSpPr>
          <p:nvPr>
            <p:ph type="title" idx="4294967295"/>
          </p:nvPr>
        </p:nvSpPr>
        <p:spPr>
          <a:xfrm>
            <a:off x="55880" y="141091"/>
            <a:ext cx="8470900" cy="285750"/>
          </a:xfrm>
        </p:spPr>
        <p:txBody>
          <a:bodyPr/>
          <a:lstStyle/>
          <a:p>
            <a:r>
              <a:rPr lang="en-US" sz="2800" dirty="0"/>
              <a:t>Time To Set Your Individual Goals Setting</a:t>
            </a:r>
            <a:endParaRPr lang="en-US" sz="2800" i="1" dirty="0"/>
          </a:p>
        </p:txBody>
      </p:sp>
      <p:grpSp>
        <p:nvGrpSpPr>
          <p:cNvPr id="18" name="Group 17" hidden="1">
            <a:extLst>
              <a:ext uri="{FF2B5EF4-FFF2-40B4-BE49-F238E27FC236}">
                <a16:creationId xmlns:a16="http://schemas.microsoft.com/office/drawing/2014/main" id="{A89C41A5-193F-D740-A02B-EA4F83C135F8}"/>
              </a:ext>
            </a:extLst>
          </p:cNvPr>
          <p:cNvGrpSpPr/>
          <p:nvPr/>
        </p:nvGrpSpPr>
        <p:grpSpPr>
          <a:xfrm>
            <a:off x="3317468" y="305007"/>
            <a:ext cx="4298961" cy="4321161"/>
            <a:chOff x="4580142" y="383587"/>
            <a:chExt cx="5699931" cy="5729365"/>
          </a:xfrm>
        </p:grpSpPr>
        <p:pic>
          <p:nvPicPr>
            <p:cNvPr id="13" name="Picture 12">
              <a:extLst>
                <a:ext uri="{FF2B5EF4-FFF2-40B4-BE49-F238E27FC236}">
                  <a16:creationId xmlns:a16="http://schemas.microsoft.com/office/drawing/2014/main" id="{1202243B-E9C2-0C46-BB43-02B578742A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215" y="383587"/>
              <a:ext cx="5524858" cy="4313056"/>
            </a:xfrm>
            <a:prstGeom prst="rect">
              <a:avLst/>
            </a:prstGeom>
          </p:spPr>
        </p:pic>
        <p:sp>
          <p:nvSpPr>
            <p:cNvPr id="11" name="Rectangle 10">
              <a:extLst>
                <a:ext uri="{FF2B5EF4-FFF2-40B4-BE49-F238E27FC236}">
                  <a16:creationId xmlns:a16="http://schemas.microsoft.com/office/drawing/2014/main" id="{6C73BE4E-EDF1-5841-A43E-B627AE512787}"/>
                </a:ext>
              </a:extLst>
            </p:cNvPr>
            <p:cNvSpPr/>
            <p:nvPr/>
          </p:nvSpPr>
          <p:spPr bwMode="auto">
            <a:xfrm>
              <a:off x="4580142" y="1164304"/>
              <a:ext cx="1743916" cy="4790630"/>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a:lnSpc>
                  <a:spcPct val="100000"/>
                </a:lnSpc>
                <a:spcBef>
                  <a:spcPct val="50000"/>
                </a:spcBef>
                <a:spcAft>
                  <a:spcPct val="0"/>
                </a:spcAft>
              </a:pPr>
              <a:endParaRPr lang="en-US" sz="1050" dirty="0">
                <a:solidFill>
                  <a:schemeClr val="bg1"/>
                </a:solidFill>
              </a:endParaRPr>
            </a:p>
          </p:txBody>
        </p:sp>
        <p:pic>
          <p:nvPicPr>
            <p:cNvPr id="15" name="Picture 14">
              <a:extLst>
                <a:ext uri="{FF2B5EF4-FFF2-40B4-BE49-F238E27FC236}">
                  <a16:creationId xmlns:a16="http://schemas.microsoft.com/office/drawing/2014/main" id="{97215491-1AEC-9D4F-A848-32DD8D900D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2530" y="3788292"/>
              <a:ext cx="3977033" cy="2324660"/>
            </a:xfrm>
            <a:prstGeom prst="rect">
              <a:avLst/>
            </a:prstGeom>
          </p:spPr>
        </p:pic>
        <p:pic>
          <p:nvPicPr>
            <p:cNvPr id="17" name="Picture 16">
              <a:extLst>
                <a:ext uri="{FF2B5EF4-FFF2-40B4-BE49-F238E27FC236}">
                  <a16:creationId xmlns:a16="http://schemas.microsoft.com/office/drawing/2014/main" id="{3F28DE21-2DB7-E247-A814-598D70B40E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99277" y="794329"/>
              <a:ext cx="3963536" cy="2994851"/>
            </a:xfrm>
            <a:prstGeom prst="rect">
              <a:avLst/>
            </a:prstGeom>
          </p:spPr>
        </p:pic>
      </p:grpSp>
      <p:graphicFrame>
        <p:nvGraphicFramePr>
          <p:cNvPr id="14" name="Table 13">
            <a:extLst>
              <a:ext uri="{FF2B5EF4-FFF2-40B4-BE49-F238E27FC236}">
                <a16:creationId xmlns:a16="http://schemas.microsoft.com/office/drawing/2014/main" id="{6ED27401-4960-4D45-BDED-1A7FCFFC86D9}"/>
              </a:ext>
            </a:extLst>
          </p:cNvPr>
          <p:cNvGraphicFramePr>
            <a:graphicFrameLocks noGrp="1"/>
          </p:cNvGraphicFramePr>
          <p:nvPr>
            <p:extLst>
              <p:ext uri="{D42A27DB-BD31-4B8C-83A1-F6EECF244321}">
                <p14:modId xmlns:p14="http://schemas.microsoft.com/office/powerpoint/2010/main" val="2773509336"/>
              </p:ext>
            </p:extLst>
          </p:nvPr>
        </p:nvGraphicFramePr>
        <p:xfrm>
          <a:off x="726141" y="1213026"/>
          <a:ext cx="6651812" cy="2339335"/>
        </p:xfrm>
        <a:graphic>
          <a:graphicData uri="http://schemas.openxmlformats.org/drawingml/2006/table">
            <a:tbl>
              <a:tblPr firstRow="1" bandRow="1">
                <a:tableStyleId>{5C22544A-7EE6-4342-B048-85BDC9FD1C3A}</a:tableStyleId>
              </a:tblPr>
              <a:tblGrid>
                <a:gridCol w="3178812">
                  <a:extLst>
                    <a:ext uri="{9D8B030D-6E8A-4147-A177-3AD203B41FA5}">
                      <a16:colId xmlns:a16="http://schemas.microsoft.com/office/drawing/2014/main" val="694905832"/>
                    </a:ext>
                  </a:extLst>
                </a:gridCol>
                <a:gridCol w="3473000">
                  <a:extLst>
                    <a:ext uri="{9D8B030D-6E8A-4147-A177-3AD203B41FA5}">
                      <a16:colId xmlns:a16="http://schemas.microsoft.com/office/drawing/2014/main" val="406471786"/>
                    </a:ext>
                  </a:extLst>
                </a:gridCol>
              </a:tblGrid>
              <a:tr h="846677">
                <a:tc>
                  <a:txBody>
                    <a:bodyPr/>
                    <a:lstStyle/>
                    <a:p>
                      <a:pPr marR="0" indent="0" algn="ctr" rtl="0">
                        <a:lnSpc>
                          <a:spcPct val="119000"/>
                        </a:lnSpc>
                        <a:spcBef>
                          <a:spcPts val="0"/>
                        </a:spcBef>
                        <a:spcAft>
                          <a:spcPts val="600"/>
                        </a:spcAft>
                      </a:pPr>
                      <a:r>
                        <a:rPr lang="en-US" sz="1400" kern="1400" dirty="0">
                          <a:ln>
                            <a:noFill/>
                          </a:ln>
                          <a:solidFill>
                            <a:schemeClr val="bg1"/>
                          </a:solidFill>
                          <a:effectLst/>
                          <a:latin typeface="News Cycle" panose="020B0604020202020204" charset="2"/>
                        </a:rPr>
                        <a:t>Individual SMART Goals</a:t>
                      </a:r>
                    </a:p>
                  </a:txBody>
                  <a:tcPr marL="27432" marR="27432" marT="27432" marB="27432"/>
                </a:tc>
                <a:tc>
                  <a:txBody>
                    <a:bodyPr/>
                    <a:lstStyle/>
                    <a:p>
                      <a:pPr marL="0" marR="0" lvl="0" indent="0" algn="ctr" defTabSz="914400" rtl="0" eaLnBrk="1" fontAlgn="auto" latinLnBrk="0" hangingPunct="1">
                        <a:lnSpc>
                          <a:spcPct val="119000"/>
                        </a:lnSpc>
                        <a:spcBef>
                          <a:spcPts val="0"/>
                        </a:spcBef>
                        <a:spcAft>
                          <a:spcPts val="600"/>
                        </a:spcAft>
                        <a:buClr>
                          <a:srgbClr val="000000"/>
                        </a:buClr>
                        <a:buSzTx/>
                        <a:buFont typeface="Arial"/>
                        <a:buNone/>
                        <a:tabLst/>
                        <a:defRPr/>
                      </a:pPr>
                      <a:r>
                        <a:rPr lang="en-US" sz="1400" b="1" dirty="0">
                          <a:solidFill>
                            <a:schemeClr val="bg1"/>
                          </a:solidFill>
                          <a:latin typeface="News Cycle" panose="020B0604020202020204" charset="2"/>
                        </a:rPr>
                        <a:t>Success Measures </a:t>
                      </a:r>
                    </a:p>
                    <a:p>
                      <a:pPr marR="0" indent="0" algn="ctr" rtl="0">
                        <a:lnSpc>
                          <a:spcPct val="119000"/>
                        </a:lnSpc>
                        <a:spcBef>
                          <a:spcPts val="0"/>
                        </a:spcBef>
                        <a:spcAft>
                          <a:spcPts val="600"/>
                        </a:spcAft>
                      </a:pPr>
                      <a:endParaRPr lang="en-US" sz="1400" kern="1400" dirty="0">
                        <a:ln>
                          <a:noFill/>
                        </a:ln>
                        <a:solidFill>
                          <a:schemeClr val="bg1"/>
                        </a:solidFill>
                        <a:effectLst/>
                        <a:latin typeface="News Cycle" panose="020B0604020202020204" charset="2"/>
                      </a:endParaRPr>
                    </a:p>
                  </a:txBody>
                  <a:tcPr marL="27432" marR="27432" marT="27432" marB="27432"/>
                </a:tc>
                <a:extLst>
                  <a:ext uri="{0D108BD9-81ED-4DB2-BD59-A6C34878D82A}">
                    <a16:rowId xmlns:a16="http://schemas.microsoft.com/office/drawing/2014/main" val="831969523"/>
                  </a:ext>
                </a:extLst>
              </a:tr>
              <a:tr h="534036">
                <a:tc>
                  <a:txBody>
                    <a:bodyPr/>
                    <a:lstStyle/>
                    <a:p>
                      <a:pPr marR="0" indent="0" algn="l" rtl="0">
                        <a:lnSpc>
                          <a:spcPct val="119000"/>
                        </a:lnSpc>
                        <a:spcBef>
                          <a:spcPts val="0"/>
                        </a:spcBef>
                        <a:spcAft>
                          <a:spcPts val="600"/>
                        </a:spcAft>
                      </a:pPr>
                      <a:endParaRPr lang="en-US" sz="800" b="0" i="1" kern="1400" dirty="0">
                        <a:ln>
                          <a:noFill/>
                        </a:ln>
                        <a:solidFill>
                          <a:srgbClr val="000000"/>
                        </a:solidFill>
                        <a:effectLst/>
                        <a:latin typeface="News Cycle" panose="020B0604020202020204" charset="2"/>
                      </a:endParaRPr>
                    </a:p>
                  </a:txBody>
                  <a:tcPr marL="27432" marR="27432" marT="27432" marB="27432">
                    <a:solidFill>
                      <a:srgbClr val="D3D3D3"/>
                    </a:solidFill>
                  </a:tcPr>
                </a:tc>
                <a:tc>
                  <a:txBody>
                    <a:bodyPr/>
                    <a:lstStyle/>
                    <a:p>
                      <a:pPr marL="228600" marR="0" indent="-228600" algn="l" rtl="0">
                        <a:lnSpc>
                          <a:spcPct val="119000"/>
                        </a:lnSpc>
                        <a:spcBef>
                          <a:spcPts val="0"/>
                        </a:spcBef>
                        <a:spcAft>
                          <a:spcPts val="0"/>
                        </a:spcAft>
                      </a:pPr>
                      <a:endParaRPr lang="en-US" sz="800" kern="1400" dirty="0">
                        <a:ln>
                          <a:noFill/>
                        </a:ln>
                        <a:solidFill>
                          <a:srgbClr val="000000"/>
                        </a:solidFill>
                        <a:effectLst/>
                        <a:latin typeface="News Cycle" panose="020B0604020202020204" charset="2"/>
                      </a:endParaRPr>
                    </a:p>
                  </a:txBody>
                  <a:tcPr marL="27432" marR="27432" marT="27432" marB="27432">
                    <a:solidFill>
                      <a:srgbClr val="D3D3D3"/>
                    </a:solidFill>
                  </a:tcPr>
                </a:tc>
                <a:extLst>
                  <a:ext uri="{0D108BD9-81ED-4DB2-BD59-A6C34878D82A}">
                    <a16:rowId xmlns:a16="http://schemas.microsoft.com/office/drawing/2014/main" val="1861021568"/>
                  </a:ext>
                </a:extLst>
              </a:tr>
              <a:tr h="479311">
                <a:tc>
                  <a:txBody>
                    <a:bodyPr/>
                    <a:lstStyle/>
                    <a:p>
                      <a:r>
                        <a:rPr lang="en-US" sz="800" b="1" dirty="0">
                          <a:latin typeface="News Cycle" panose="020B0604020202020204" charset="2"/>
                        </a:rPr>
                        <a:t>#Goal 1:</a:t>
                      </a:r>
                    </a:p>
                  </a:txBody>
                  <a:tcPr marL="68580" marR="68580" marT="34290" marB="34290">
                    <a:solidFill>
                      <a:srgbClr val="D3D3D3"/>
                    </a:solidFill>
                  </a:tcPr>
                </a:tc>
                <a:tc>
                  <a:txBody>
                    <a:bodyPr/>
                    <a:lstStyle/>
                    <a:p>
                      <a:endParaRPr lang="en-US" sz="800" dirty="0">
                        <a:latin typeface="News Cycle" panose="020B0604020202020204" charset="2"/>
                      </a:endParaRPr>
                    </a:p>
                  </a:txBody>
                  <a:tcPr marL="68580" marR="68580" marT="34290" marB="34290">
                    <a:solidFill>
                      <a:srgbClr val="D3D3D3"/>
                    </a:solidFill>
                  </a:tcPr>
                </a:tc>
                <a:extLst>
                  <a:ext uri="{0D108BD9-81ED-4DB2-BD59-A6C34878D82A}">
                    <a16:rowId xmlns:a16="http://schemas.microsoft.com/office/drawing/2014/main" val="3493395419"/>
                  </a:ext>
                </a:extLst>
              </a:tr>
              <a:tr h="479311">
                <a:tc>
                  <a:txBody>
                    <a:bodyPr/>
                    <a:lstStyle/>
                    <a:p>
                      <a:r>
                        <a:rPr lang="en-US" sz="800" b="1" dirty="0">
                          <a:latin typeface="News Cycle" panose="020B0604020202020204" charset="2"/>
                        </a:rPr>
                        <a:t>#Goal 2:</a:t>
                      </a:r>
                    </a:p>
                  </a:txBody>
                  <a:tcPr marL="68580" marR="68580" marT="34290" marB="34290">
                    <a:solidFill>
                      <a:srgbClr val="D3D3D3"/>
                    </a:solidFill>
                  </a:tcPr>
                </a:tc>
                <a:tc>
                  <a:txBody>
                    <a:bodyPr/>
                    <a:lstStyle/>
                    <a:p>
                      <a:endParaRPr lang="en-US" sz="800" dirty="0">
                        <a:latin typeface="News Cycle" panose="020B0604020202020204" charset="2"/>
                      </a:endParaRPr>
                    </a:p>
                  </a:txBody>
                  <a:tcPr marL="68580" marR="68580" marT="34290" marB="34290">
                    <a:solidFill>
                      <a:srgbClr val="D3D3D3"/>
                    </a:solidFill>
                  </a:tcPr>
                </a:tc>
                <a:extLst>
                  <a:ext uri="{0D108BD9-81ED-4DB2-BD59-A6C34878D82A}">
                    <a16:rowId xmlns:a16="http://schemas.microsoft.com/office/drawing/2014/main" val="146599638"/>
                  </a:ext>
                </a:extLst>
              </a:tr>
            </a:tbl>
          </a:graphicData>
        </a:graphic>
      </p:graphicFrame>
      <p:sp>
        <p:nvSpPr>
          <p:cNvPr id="16" name="Content Placeholder 2">
            <a:extLst>
              <a:ext uri="{FF2B5EF4-FFF2-40B4-BE49-F238E27FC236}">
                <a16:creationId xmlns:a16="http://schemas.microsoft.com/office/drawing/2014/main" id="{DE8684C7-899E-4CD9-8482-2866A6B305E2}"/>
              </a:ext>
            </a:extLst>
          </p:cNvPr>
          <p:cNvSpPr txBox="1">
            <a:spLocks/>
          </p:cNvSpPr>
          <p:nvPr/>
        </p:nvSpPr>
        <p:spPr>
          <a:xfrm>
            <a:off x="87131" y="553070"/>
            <a:ext cx="8408398" cy="305622"/>
          </a:xfrm>
          <a:prstGeom prst="rect">
            <a:avLst/>
          </a:prstGeom>
          <a:solidFill>
            <a:srgbClr val="D0DEEA"/>
          </a:solidFill>
        </p:spPr>
        <p:txBody>
          <a:bodyPr vert="horz" lIns="0" tIns="0" rIns="0" bIns="0" rtlCol="0" anchor="ctr">
            <a:noAutofit/>
          </a:bodyPr>
          <a:lstStyle>
            <a:lvl1pPr marL="228600" indent="-228600" algn="l" defTabSz="914400" rtl="0" eaLnBrk="1" latinLnBrk="0" hangingPunct="1">
              <a:lnSpc>
                <a:spcPct val="100000"/>
              </a:lnSpc>
              <a:spcBef>
                <a:spcPts val="0"/>
              </a:spcBef>
              <a:spcAft>
                <a:spcPts val="1200"/>
              </a:spcAft>
              <a:buClr>
                <a:schemeClr val="tx2"/>
              </a:buClr>
              <a:buSzPct val="90000"/>
              <a:buFont typeface="Wingdings" panose="05000000000000000000" pitchFamily="2" charset="2"/>
              <a:buChar char="§"/>
              <a:defRPr sz="2000" kern="1200">
                <a:solidFill>
                  <a:schemeClr val="tx1"/>
                </a:solidFill>
                <a:latin typeface="+mn-lt"/>
                <a:ea typeface="+mn-ea"/>
                <a:cs typeface="+mn-cs"/>
              </a:defRPr>
            </a:lvl1pPr>
            <a:lvl2pPr marL="54864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3pPr>
            <a:lvl4pPr marL="105156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4pPr>
            <a:lvl5pPr marL="128016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900" b="1" dirty="0">
                <a:latin typeface="News Cycle" panose="020B0604020202020204" charset="2"/>
              </a:rPr>
              <a:t>Instructions: Activity 3: (15 min): R</a:t>
            </a:r>
            <a:r>
              <a:rPr lang="en-US" sz="900" dirty="0">
                <a:latin typeface="News Cycle" panose="020B0604020202020204" charset="2"/>
              </a:rPr>
              <a:t>equesting attendees to think of top 2 goals they need to develop ensuring they added  KPI for each goals. </a:t>
            </a:r>
            <a:endParaRPr lang="en-US" altLang="en-US" sz="900" i="1" dirty="0">
              <a:latin typeface="News Cycle" panose="020B0604020202020204" charset="2"/>
              <a:ea typeface="ＭＳ Ｐゴシック"/>
            </a:endParaRPr>
          </a:p>
        </p:txBody>
      </p:sp>
      <p:graphicFrame>
        <p:nvGraphicFramePr>
          <p:cNvPr id="4" name="Table 3">
            <a:extLst>
              <a:ext uri="{FF2B5EF4-FFF2-40B4-BE49-F238E27FC236}">
                <a16:creationId xmlns:a16="http://schemas.microsoft.com/office/drawing/2014/main" id="{A5051925-54A7-368E-2478-DE122D8C8D1D}"/>
              </a:ext>
            </a:extLst>
          </p:cNvPr>
          <p:cNvGraphicFramePr>
            <a:graphicFrameLocks noGrp="1"/>
          </p:cNvGraphicFramePr>
          <p:nvPr>
            <p:extLst>
              <p:ext uri="{D42A27DB-BD31-4B8C-83A1-F6EECF244321}">
                <p14:modId xmlns:p14="http://schemas.microsoft.com/office/powerpoint/2010/main" val="1700164022"/>
              </p:ext>
            </p:extLst>
          </p:nvPr>
        </p:nvGraphicFramePr>
        <p:xfrm>
          <a:off x="726140" y="3684198"/>
          <a:ext cx="6651811" cy="1237151"/>
        </p:xfrm>
        <a:graphic>
          <a:graphicData uri="http://schemas.openxmlformats.org/drawingml/2006/table">
            <a:tbl>
              <a:tblPr firstRow="1" bandRow="1">
                <a:tableStyleId>{6E25E649-3F16-4E02-A733-19D2CDBF48F0}</a:tableStyleId>
              </a:tblPr>
              <a:tblGrid>
                <a:gridCol w="6651811">
                  <a:extLst>
                    <a:ext uri="{9D8B030D-6E8A-4147-A177-3AD203B41FA5}">
                      <a16:colId xmlns:a16="http://schemas.microsoft.com/office/drawing/2014/main" val="812003635"/>
                    </a:ext>
                  </a:extLst>
                </a:gridCol>
              </a:tblGrid>
              <a:tr h="269995">
                <a:tc>
                  <a:txBody>
                    <a:bodyPr/>
                    <a:lstStyle/>
                    <a:p>
                      <a:pPr marL="0" lvl="0" indent="0">
                        <a:buSzPts val="900"/>
                        <a:buFont typeface="Wingdings" panose="05000000000000000000" pitchFamily="2" charset="2"/>
                        <a:buNone/>
                      </a:pPr>
                      <a:r>
                        <a:rPr lang="en-US" sz="1200" b="1" i="0" u="none" strike="noStrike" cap="none" dirty="0">
                          <a:solidFill>
                            <a:schemeClr val="bg1"/>
                          </a:solidFill>
                          <a:effectLst/>
                          <a:latin typeface="News Cycle" panose="020B0604020202020204" charset="2"/>
                          <a:ea typeface="+mn-ea"/>
                          <a:cs typeface="+mn-cs"/>
                          <a:sym typeface="Arial"/>
                        </a:rPr>
                        <a:t>Before you develop your goals:</a:t>
                      </a: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extLst>
                  <a:ext uri="{0D108BD9-81ED-4DB2-BD59-A6C34878D82A}">
                    <a16:rowId xmlns:a16="http://schemas.microsoft.com/office/drawing/2014/main" val="1229511213"/>
                  </a:ext>
                </a:extLst>
              </a:tr>
              <a:tr h="269995">
                <a:tc>
                  <a:txBody>
                    <a:bodyPr/>
                    <a:lstStyle/>
                    <a:p>
                      <a:pPr marL="342900" lvl="0" indent="-342900">
                        <a:buSzPts val="900"/>
                        <a:buFont typeface="Wingdings" panose="05000000000000000000" pitchFamily="2" charset="2"/>
                        <a:buChar char=""/>
                      </a:pPr>
                      <a:r>
                        <a:rPr lang="en-US" sz="1200" dirty="0">
                          <a:effectLst/>
                          <a:latin typeface="News Cycle" panose="020B0604020202020204" charset="2"/>
                        </a:rPr>
                        <a:t>Ensure goals are aligned to divisional/functional goals.</a:t>
                      </a:r>
                      <a:endParaRPr lang="en-US" sz="1200" b="0" i="0" u="none" strike="noStrike" cap="none" dirty="0">
                        <a:solidFill>
                          <a:schemeClr val="dk1"/>
                        </a:solidFill>
                        <a:effectLst/>
                        <a:latin typeface="News Cycle" panose="020B0604020202020204" charset="2"/>
                        <a:ea typeface="+mn-ea"/>
                        <a:cs typeface="+mn-cs"/>
                        <a:sym typeface="Arial"/>
                      </a:endParaRP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45901633"/>
                  </a:ext>
                </a:extLst>
              </a:tr>
              <a:tr h="222349">
                <a:tc>
                  <a:txBody>
                    <a:bodyPr/>
                    <a:lstStyle/>
                    <a:p>
                      <a:pPr marL="342900" lvl="0" indent="-342900">
                        <a:buSzPts val="900"/>
                        <a:buFont typeface="Wingdings" panose="05000000000000000000" pitchFamily="2" charset="2"/>
                        <a:buChar char=""/>
                      </a:pPr>
                      <a:r>
                        <a:rPr lang="en-US" sz="1200" dirty="0">
                          <a:effectLst/>
                          <a:latin typeface="News Cycle" panose="020B0604020202020204" charset="2"/>
                        </a:rPr>
                        <a:t>Ensure all interdependencies have been identified .</a:t>
                      </a:r>
                      <a:endParaRPr lang="en-IN" sz="1200" dirty="0">
                        <a:effectLst/>
                        <a:latin typeface="News Cycle" panose="020B0604020202020204" charset="2"/>
                      </a:endParaRP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1210074264"/>
                  </a:ext>
                </a:extLst>
              </a:tr>
              <a:tr h="252463">
                <a:tc>
                  <a:txBody>
                    <a:bodyPr/>
                    <a:lstStyle/>
                    <a:p>
                      <a:pPr marL="342900" marR="0" lvl="0" indent="-342900" algn="l" defTabSz="914400" rtl="0" eaLnBrk="1" fontAlgn="auto" latinLnBrk="0" hangingPunct="1">
                        <a:lnSpc>
                          <a:spcPct val="100000"/>
                        </a:lnSpc>
                        <a:spcBef>
                          <a:spcPts val="0"/>
                        </a:spcBef>
                        <a:spcAft>
                          <a:spcPts val="0"/>
                        </a:spcAft>
                        <a:buClr>
                          <a:srgbClr val="000000"/>
                        </a:buClr>
                        <a:buSzPts val="900"/>
                        <a:buFont typeface="Wingdings" panose="05000000000000000000" pitchFamily="2" charset="2"/>
                        <a:buChar char=""/>
                        <a:tabLst/>
                        <a:defRPr/>
                      </a:pPr>
                      <a:r>
                        <a:rPr lang="en-US" sz="1200" b="0" i="0" u="none" strike="noStrike" cap="none" dirty="0">
                          <a:solidFill>
                            <a:schemeClr val="dk1"/>
                          </a:solidFill>
                          <a:effectLst/>
                          <a:latin typeface="News Cycle" panose="020B0604020202020204" charset="2"/>
                          <a:ea typeface="+mn-ea"/>
                          <a:cs typeface="+mn-cs"/>
                          <a:sym typeface="Arial"/>
                        </a:rPr>
                        <a:t>Validate that measures selected are an indication of success in your goal.</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67787465"/>
                  </a:ext>
                </a:extLst>
              </a:tr>
              <a:tr h="222349">
                <a:tc>
                  <a:txBody>
                    <a:bodyPr/>
                    <a:lstStyle/>
                    <a:p>
                      <a:pPr marL="342900" lvl="0" indent="-342900">
                        <a:buSzPts val="900"/>
                        <a:buFont typeface="Wingdings" panose="05000000000000000000" pitchFamily="2" charset="2"/>
                        <a:buChar char=""/>
                      </a:pPr>
                      <a:r>
                        <a:rPr lang="en-US" sz="1200" dirty="0">
                          <a:effectLst/>
                          <a:latin typeface="News Cycle" panose="020B0604020202020204" charset="2"/>
                          <a:ea typeface="Times New Roman" panose="02020603050405020304" pitchFamily="18" charset="0"/>
                        </a:rPr>
                        <a:t>Check that your individual goals are adding up to the team ambition</a:t>
                      </a:r>
                      <a:endParaRPr lang="en-IN" sz="1200" dirty="0">
                        <a:effectLst/>
                        <a:latin typeface="News Cycle" panose="020B0604020202020204" charset="2"/>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3033318559"/>
                  </a:ext>
                </a:extLst>
              </a:tr>
            </a:tbl>
          </a:graphicData>
        </a:graphic>
      </p:graphicFrame>
    </p:spTree>
    <p:extLst>
      <p:ext uri="{BB962C8B-B14F-4D97-AF65-F5344CB8AC3E}">
        <p14:creationId xmlns:p14="http://schemas.microsoft.com/office/powerpoint/2010/main" val="20680802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60B9D-27A3-47BA-ADB8-CFDE24AE1E20}"/>
              </a:ext>
            </a:extLst>
          </p:cNvPr>
          <p:cNvSpPr>
            <a:spLocks noGrp="1"/>
          </p:cNvSpPr>
          <p:nvPr>
            <p:ph type="title" idx="4294967295"/>
          </p:nvPr>
        </p:nvSpPr>
        <p:spPr>
          <a:xfrm>
            <a:off x="315913" y="131763"/>
            <a:ext cx="8828087" cy="336550"/>
          </a:xfrm>
        </p:spPr>
        <p:txBody>
          <a:bodyPr spcFirstLastPara="1" vert="horz" wrap="square" lIns="0" tIns="0" rIns="0" bIns="0" rtlCol="0" anchor="ctr" anchorCtr="0">
            <a:noAutofit/>
          </a:bodyPr>
          <a:lstStyle/>
          <a:p>
            <a:r>
              <a:rPr lang="en-US" sz="2800" dirty="0"/>
              <a:t>Peer Goal Sharing- Handout to be distributed</a:t>
            </a:r>
          </a:p>
        </p:txBody>
      </p:sp>
      <p:sp>
        <p:nvSpPr>
          <p:cNvPr id="19" name="Rectangle 18">
            <a:extLst>
              <a:ext uri="{FF2B5EF4-FFF2-40B4-BE49-F238E27FC236}">
                <a16:creationId xmlns:a16="http://schemas.microsoft.com/office/drawing/2014/main" id="{1DF9B6E9-2B8B-440B-8BAD-43E26D886506}"/>
              </a:ext>
            </a:extLst>
          </p:cNvPr>
          <p:cNvSpPr/>
          <p:nvPr/>
        </p:nvSpPr>
        <p:spPr>
          <a:xfrm>
            <a:off x="722955" y="2128457"/>
            <a:ext cx="7335196" cy="2410106"/>
          </a:xfrm>
          <a:prstGeom prst="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nSpc>
                <a:spcPct val="119000"/>
              </a:lnSpc>
              <a:spcAft>
                <a:spcPts val="900"/>
              </a:spcAft>
            </a:pPr>
            <a:r>
              <a:rPr lang="en-US" sz="1200" b="1" kern="1400" dirty="0">
                <a:solidFill>
                  <a:srgbClr val="000000"/>
                </a:solidFill>
                <a:latin typeface="News Cycle" panose="020B0604020202020204" charset="2"/>
              </a:rPr>
              <a:t>Sample questions peers can use for providing feedback on individual goals </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Are you working on the right goals to deliver your “piece of the puzzle” for our Division/Function goals? </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Are these goals within your sphere of influence? If no, what are the interdependences?</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Are your goals ambitious enough? </a:t>
            </a:r>
            <a:endParaRPr lang="en-US" sz="1200" b="1" kern="1400" dirty="0">
              <a:solidFill>
                <a:srgbClr val="000000"/>
              </a:solidFill>
              <a:latin typeface="News Cycle" panose="020B0604020202020204" charset="2"/>
            </a:endParaRP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Have you identified what help you need from your team and peers to achieve your goals?</a:t>
            </a:r>
          </a:p>
          <a:p>
            <a:pPr marL="214313" indent="-214313">
              <a:lnSpc>
                <a:spcPct val="119000"/>
              </a:lnSpc>
              <a:spcAft>
                <a:spcPts val="900"/>
              </a:spcAft>
              <a:buFont typeface="Wingdings" panose="05000000000000000000" pitchFamily="2" charset="2"/>
              <a:buChar char="ü"/>
            </a:pPr>
            <a:r>
              <a:rPr lang="en-US" sz="1200" kern="1400" dirty="0">
                <a:solidFill>
                  <a:srgbClr val="000000"/>
                </a:solidFill>
                <a:latin typeface="News Cycle" panose="020B0604020202020204" charset="2"/>
              </a:rPr>
              <a:t>What are the risks to delivery of your goal? What steps will you take to mitigate the risk?</a:t>
            </a:r>
          </a:p>
        </p:txBody>
      </p:sp>
      <p:grpSp>
        <p:nvGrpSpPr>
          <p:cNvPr id="20" name="Group 19">
            <a:extLst>
              <a:ext uri="{FF2B5EF4-FFF2-40B4-BE49-F238E27FC236}">
                <a16:creationId xmlns:a16="http://schemas.microsoft.com/office/drawing/2014/main" id="{4AEB6A54-A873-4262-B2F5-AC75D17A8AF4}"/>
              </a:ext>
            </a:extLst>
          </p:cNvPr>
          <p:cNvGrpSpPr/>
          <p:nvPr/>
        </p:nvGrpSpPr>
        <p:grpSpPr>
          <a:xfrm>
            <a:off x="3682848" y="1032482"/>
            <a:ext cx="1581150" cy="1030060"/>
            <a:chOff x="1418669" y="3818636"/>
            <a:chExt cx="2108200" cy="1373413"/>
          </a:xfrm>
        </p:grpSpPr>
        <p:pic>
          <p:nvPicPr>
            <p:cNvPr id="21" name="Picture 20">
              <a:extLst>
                <a:ext uri="{FF2B5EF4-FFF2-40B4-BE49-F238E27FC236}">
                  <a16:creationId xmlns:a16="http://schemas.microsoft.com/office/drawing/2014/main" id="{D5234C06-C526-4757-8F5B-DEDCC0C738B3}"/>
                </a:ext>
              </a:extLst>
            </p:cNvPr>
            <p:cNvPicPr>
              <a:picLocks noChangeAspect="1"/>
            </p:cNvPicPr>
            <p:nvPr/>
          </p:nvPicPr>
          <p:blipFill>
            <a:blip r:embed="rId3"/>
            <a:stretch>
              <a:fillRect/>
            </a:stretch>
          </p:blipFill>
          <p:spPr>
            <a:xfrm>
              <a:off x="1418669" y="4277649"/>
              <a:ext cx="2108200" cy="914400"/>
            </a:xfrm>
            <a:prstGeom prst="rect">
              <a:avLst/>
            </a:prstGeom>
            <a:ln>
              <a:solidFill>
                <a:schemeClr val="bg2">
                  <a:lumMod val="50000"/>
                </a:schemeClr>
              </a:solidFill>
            </a:ln>
          </p:spPr>
        </p:pic>
        <p:sp>
          <p:nvSpPr>
            <p:cNvPr id="22" name="Rectangle 21">
              <a:extLst>
                <a:ext uri="{FF2B5EF4-FFF2-40B4-BE49-F238E27FC236}">
                  <a16:creationId xmlns:a16="http://schemas.microsoft.com/office/drawing/2014/main" id="{C95FA69E-5817-485C-8238-00733C70557D}"/>
                </a:ext>
              </a:extLst>
            </p:cNvPr>
            <p:cNvSpPr/>
            <p:nvPr/>
          </p:nvSpPr>
          <p:spPr>
            <a:xfrm>
              <a:off x="1558369" y="3818636"/>
              <a:ext cx="1828800" cy="457200"/>
            </a:xfrm>
            <a:prstGeom prst="rect">
              <a:avLst/>
            </a:prstGeom>
            <a:no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3" name="Rectangle 22">
              <a:extLst>
                <a:ext uri="{FF2B5EF4-FFF2-40B4-BE49-F238E27FC236}">
                  <a16:creationId xmlns:a16="http://schemas.microsoft.com/office/drawing/2014/main" id="{03E24CBD-3695-4DF2-B4F4-CB3BCCBD72D5}"/>
                </a:ext>
              </a:extLst>
            </p:cNvPr>
            <p:cNvSpPr/>
            <p:nvPr/>
          </p:nvSpPr>
          <p:spPr>
            <a:xfrm>
              <a:off x="3230079" y="38668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4" name="Rectangle 23">
              <a:extLst>
                <a:ext uri="{FF2B5EF4-FFF2-40B4-BE49-F238E27FC236}">
                  <a16:creationId xmlns:a16="http://schemas.microsoft.com/office/drawing/2014/main" id="{D9F52583-0974-4F5B-8965-15D3E22EDA71}"/>
                </a:ext>
              </a:extLst>
            </p:cNvPr>
            <p:cNvSpPr/>
            <p:nvPr/>
          </p:nvSpPr>
          <p:spPr>
            <a:xfrm>
              <a:off x="3055454" y="4143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5" name="Rectangle 24">
              <a:extLst>
                <a:ext uri="{FF2B5EF4-FFF2-40B4-BE49-F238E27FC236}">
                  <a16:creationId xmlns:a16="http://schemas.microsoft.com/office/drawing/2014/main" id="{1D50464C-D76C-4CA2-9FAB-D4B0C3B2F68D}"/>
                </a:ext>
              </a:extLst>
            </p:cNvPr>
            <p:cNvSpPr/>
            <p:nvPr/>
          </p:nvSpPr>
          <p:spPr>
            <a:xfrm>
              <a:off x="3001479" y="4016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6" name="Rectangle 25">
              <a:extLst>
                <a:ext uri="{FF2B5EF4-FFF2-40B4-BE49-F238E27FC236}">
                  <a16:creationId xmlns:a16="http://schemas.microsoft.com/office/drawing/2014/main" id="{F46E21BD-D411-471E-8390-9A9E349D0CB8}"/>
                </a:ext>
              </a:extLst>
            </p:cNvPr>
            <p:cNvSpPr/>
            <p:nvPr/>
          </p:nvSpPr>
          <p:spPr>
            <a:xfrm>
              <a:off x="2941154" y="3892227"/>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7" name="Rectangle 26">
              <a:extLst>
                <a:ext uri="{FF2B5EF4-FFF2-40B4-BE49-F238E27FC236}">
                  <a16:creationId xmlns:a16="http://schemas.microsoft.com/office/drawing/2014/main" id="{76BE16E6-15FA-45BE-831D-E5CEA37FB28E}"/>
                </a:ext>
              </a:extLst>
            </p:cNvPr>
            <p:cNvSpPr/>
            <p:nvPr/>
          </p:nvSpPr>
          <p:spPr>
            <a:xfrm>
              <a:off x="2652229" y="39557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8" name="Rectangle 27">
              <a:extLst>
                <a:ext uri="{FF2B5EF4-FFF2-40B4-BE49-F238E27FC236}">
                  <a16:creationId xmlns:a16="http://schemas.microsoft.com/office/drawing/2014/main" id="{AB9DBDD5-88B4-4042-B81C-3709A770754C}"/>
                </a:ext>
              </a:extLst>
            </p:cNvPr>
            <p:cNvSpPr/>
            <p:nvPr/>
          </p:nvSpPr>
          <p:spPr>
            <a:xfrm>
              <a:off x="2766529" y="41176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29" name="Rectangle 28">
              <a:extLst>
                <a:ext uri="{FF2B5EF4-FFF2-40B4-BE49-F238E27FC236}">
                  <a16:creationId xmlns:a16="http://schemas.microsoft.com/office/drawing/2014/main" id="{AE99A3CE-E64A-4C5A-B8A5-2D2ED5149043}"/>
                </a:ext>
              </a:extLst>
            </p:cNvPr>
            <p:cNvSpPr/>
            <p:nvPr/>
          </p:nvSpPr>
          <p:spPr>
            <a:xfrm>
              <a:off x="2483954" y="40541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0" name="Rectangle 29">
              <a:extLst>
                <a:ext uri="{FF2B5EF4-FFF2-40B4-BE49-F238E27FC236}">
                  <a16:creationId xmlns:a16="http://schemas.microsoft.com/office/drawing/2014/main" id="{98540264-8B8D-4692-A143-09AFC51D432C}"/>
                </a:ext>
              </a:extLst>
            </p:cNvPr>
            <p:cNvSpPr/>
            <p:nvPr/>
          </p:nvSpPr>
          <p:spPr>
            <a:xfrm>
              <a:off x="2391879" y="41621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1" name="Rectangle 30">
              <a:extLst>
                <a:ext uri="{FF2B5EF4-FFF2-40B4-BE49-F238E27FC236}">
                  <a16:creationId xmlns:a16="http://schemas.microsoft.com/office/drawing/2014/main" id="{B5D8817B-2BA7-4154-86DB-A3736DE9054E}"/>
                </a:ext>
              </a:extLst>
            </p:cNvPr>
            <p:cNvSpPr/>
            <p:nvPr/>
          </p:nvSpPr>
          <p:spPr>
            <a:xfrm>
              <a:off x="2141054" y="41589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2" name="Rectangle 31">
              <a:extLst>
                <a:ext uri="{FF2B5EF4-FFF2-40B4-BE49-F238E27FC236}">
                  <a16:creationId xmlns:a16="http://schemas.microsoft.com/office/drawing/2014/main" id="{C823135B-29EB-4EAB-A0CE-A4967F1C04C7}"/>
                </a:ext>
              </a:extLst>
            </p:cNvPr>
            <p:cNvSpPr/>
            <p:nvPr/>
          </p:nvSpPr>
          <p:spPr>
            <a:xfrm>
              <a:off x="2144229" y="40097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3" name="Rectangle 32">
              <a:extLst>
                <a:ext uri="{FF2B5EF4-FFF2-40B4-BE49-F238E27FC236}">
                  <a16:creationId xmlns:a16="http://schemas.microsoft.com/office/drawing/2014/main" id="{80E5F158-8F37-49A9-8C03-135ED613C381}"/>
                </a:ext>
              </a:extLst>
            </p:cNvPr>
            <p:cNvSpPr/>
            <p:nvPr/>
          </p:nvSpPr>
          <p:spPr>
            <a:xfrm>
              <a:off x="2261704" y="38954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4" name="Rectangle 33">
              <a:extLst>
                <a:ext uri="{FF2B5EF4-FFF2-40B4-BE49-F238E27FC236}">
                  <a16:creationId xmlns:a16="http://schemas.microsoft.com/office/drawing/2014/main" id="{38750D40-24BE-4F7F-A42A-240DD8B3400A}"/>
                </a:ext>
              </a:extLst>
            </p:cNvPr>
            <p:cNvSpPr/>
            <p:nvPr/>
          </p:nvSpPr>
          <p:spPr>
            <a:xfrm>
              <a:off x="1969604" y="39176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5" name="Rectangle 34">
              <a:extLst>
                <a:ext uri="{FF2B5EF4-FFF2-40B4-BE49-F238E27FC236}">
                  <a16:creationId xmlns:a16="http://schemas.microsoft.com/office/drawing/2014/main" id="{20478721-6BB9-4F61-8739-750D06D32C9B}"/>
                </a:ext>
              </a:extLst>
            </p:cNvPr>
            <p:cNvSpPr/>
            <p:nvPr/>
          </p:nvSpPr>
          <p:spPr>
            <a:xfrm>
              <a:off x="1858479" y="40224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6" name="Rectangle 35">
              <a:extLst>
                <a:ext uri="{FF2B5EF4-FFF2-40B4-BE49-F238E27FC236}">
                  <a16:creationId xmlns:a16="http://schemas.microsoft.com/office/drawing/2014/main" id="{56F11151-92B1-43BD-89C1-0C86A5E1549B}"/>
                </a:ext>
              </a:extLst>
            </p:cNvPr>
            <p:cNvSpPr/>
            <p:nvPr/>
          </p:nvSpPr>
          <p:spPr>
            <a:xfrm>
              <a:off x="1753704" y="4143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sp>
          <p:nvSpPr>
            <p:cNvPr id="37" name="Rectangle 36">
              <a:extLst>
                <a:ext uri="{FF2B5EF4-FFF2-40B4-BE49-F238E27FC236}">
                  <a16:creationId xmlns:a16="http://schemas.microsoft.com/office/drawing/2014/main" id="{BC3E95A0-1C38-452D-9144-AD3AD5FA338B}"/>
                </a:ext>
              </a:extLst>
            </p:cNvPr>
            <p:cNvSpPr/>
            <p:nvPr/>
          </p:nvSpPr>
          <p:spPr>
            <a:xfrm>
              <a:off x="1671154" y="39398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900" dirty="0"/>
            </a:p>
          </p:txBody>
        </p:sp>
      </p:grpSp>
      <p:cxnSp>
        <p:nvCxnSpPr>
          <p:cNvPr id="39" name="Straight Connector 38">
            <a:extLst>
              <a:ext uri="{FF2B5EF4-FFF2-40B4-BE49-F238E27FC236}">
                <a16:creationId xmlns:a16="http://schemas.microsoft.com/office/drawing/2014/main" id="{57F97796-BD01-4A60-8A1B-F0D769880F4E}"/>
              </a:ext>
            </a:extLst>
          </p:cNvPr>
          <p:cNvCxnSpPr>
            <a:stCxn id="22" idx="1"/>
          </p:cNvCxnSpPr>
          <p:nvPr/>
        </p:nvCxnSpPr>
        <p:spPr>
          <a:xfrm flipH="1">
            <a:off x="722955" y="1203931"/>
            <a:ext cx="3064669" cy="928733"/>
          </a:xfrm>
          <a:prstGeom prst="line">
            <a:avLst/>
          </a:prstGeom>
          <a:ln w="12700">
            <a:solidFill>
              <a:schemeClr val="tx2">
                <a:lumMod val="1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0538FBC-3FFC-42FD-AF0E-6E2F33FCAD0A}"/>
              </a:ext>
            </a:extLst>
          </p:cNvPr>
          <p:cNvCxnSpPr>
            <a:cxnSpLocks/>
            <a:stCxn id="22" idx="3"/>
          </p:cNvCxnSpPr>
          <p:nvPr/>
        </p:nvCxnSpPr>
        <p:spPr>
          <a:xfrm>
            <a:off x="5159223" y="1203932"/>
            <a:ext cx="2898927" cy="924525"/>
          </a:xfrm>
          <a:prstGeom prst="line">
            <a:avLst/>
          </a:prstGeom>
          <a:ln w="12700">
            <a:solidFill>
              <a:schemeClr val="tx2">
                <a:lumMod val="10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51915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53B59-2E70-40B2-AB17-8248CC0A745E}"/>
              </a:ext>
            </a:extLst>
          </p:cNvPr>
          <p:cNvSpPr>
            <a:spLocks noGrp="1"/>
          </p:cNvSpPr>
          <p:nvPr>
            <p:ph type="title" idx="4294967295"/>
          </p:nvPr>
        </p:nvSpPr>
        <p:spPr>
          <a:xfrm>
            <a:off x="186660" y="128749"/>
            <a:ext cx="8228013" cy="282575"/>
          </a:xfrm>
        </p:spPr>
        <p:txBody>
          <a:bodyPr spcFirstLastPara="1" vert="horz" wrap="square" lIns="0" tIns="0" rIns="0" bIns="0" rtlCol="0" anchor="ctr" anchorCtr="0">
            <a:noAutofit/>
          </a:bodyPr>
          <a:lstStyle/>
          <a:p>
            <a:r>
              <a:rPr lang="en-US" sz="2800" dirty="0"/>
              <a:t>Peer Goal Sharing</a:t>
            </a:r>
            <a:endParaRPr lang="en-IN" sz="2800" dirty="0"/>
          </a:p>
        </p:txBody>
      </p:sp>
      <p:graphicFrame>
        <p:nvGraphicFramePr>
          <p:cNvPr id="3" name="Diagram 2">
            <a:extLst>
              <a:ext uri="{FF2B5EF4-FFF2-40B4-BE49-F238E27FC236}">
                <a16:creationId xmlns:a16="http://schemas.microsoft.com/office/drawing/2014/main" id="{3C4E3757-2467-2EA7-7821-405AD5B8F99D}"/>
              </a:ext>
            </a:extLst>
          </p:cNvPr>
          <p:cNvGraphicFramePr/>
          <p:nvPr>
            <p:extLst>
              <p:ext uri="{D42A27DB-BD31-4B8C-83A1-F6EECF244321}">
                <p14:modId xmlns:p14="http://schemas.microsoft.com/office/powerpoint/2010/main" val="2185612331"/>
              </p:ext>
            </p:extLst>
          </p:nvPr>
        </p:nvGraphicFramePr>
        <p:xfrm>
          <a:off x="411087" y="1005914"/>
          <a:ext cx="8321825" cy="31447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Graphic 9" descr="Clipboard Partially Crossed with solid fill">
            <a:extLst>
              <a:ext uri="{FF2B5EF4-FFF2-40B4-BE49-F238E27FC236}">
                <a16:creationId xmlns:a16="http://schemas.microsoft.com/office/drawing/2014/main" id="{3E1AD2E8-E499-A962-1944-52821C7329D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1055" y="1348350"/>
            <a:ext cx="914400" cy="914400"/>
          </a:xfrm>
          <a:prstGeom prst="rect">
            <a:avLst/>
          </a:prstGeom>
        </p:spPr>
      </p:pic>
      <p:pic>
        <p:nvPicPr>
          <p:cNvPr id="12" name="Graphic 11" descr="Meeting outline">
            <a:extLst>
              <a:ext uri="{FF2B5EF4-FFF2-40B4-BE49-F238E27FC236}">
                <a16:creationId xmlns:a16="http://schemas.microsoft.com/office/drawing/2014/main" id="{99A24160-3B72-ACAE-1278-8972525C77B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856749" y="1289797"/>
            <a:ext cx="914400" cy="914400"/>
          </a:xfrm>
          <a:prstGeom prst="rect">
            <a:avLst/>
          </a:prstGeom>
        </p:spPr>
      </p:pic>
      <p:pic>
        <p:nvPicPr>
          <p:cNvPr id="14" name="Graphic 13" descr="Connections outline">
            <a:extLst>
              <a:ext uri="{FF2B5EF4-FFF2-40B4-BE49-F238E27FC236}">
                <a16:creationId xmlns:a16="http://schemas.microsoft.com/office/drawing/2014/main" id="{21DE198A-CE0C-08AB-ABED-F271724F379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017244" y="1348350"/>
            <a:ext cx="914400" cy="914400"/>
          </a:xfrm>
          <a:prstGeom prst="rect">
            <a:avLst/>
          </a:prstGeom>
        </p:spPr>
      </p:pic>
      <p:pic>
        <p:nvPicPr>
          <p:cNvPr id="16" name="Graphic 15" descr="Gears with solid fill">
            <a:extLst>
              <a:ext uri="{FF2B5EF4-FFF2-40B4-BE49-F238E27FC236}">
                <a16:creationId xmlns:a16="http://schemas.microsoft.com/office/drawing/2014/main" id="{D87210AE-BCC2-08A5-EA5D-DC35FBDDF38B}"/>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6980515" y="1348350"/>
            <a:ext cx="914400" cy="914400"/>
          </a:xfrm>
          <a:prstGeom prst="rect">
            <a:avLst/>
          </a:prstGeom>
        </p:spPr>
      </p:pic>
      <p:sp>
        <p:nvSpPr>
          <p:cNvPr id="18" name="TextBox 17">
            <a:extLst>
              <a:ext uri="{FF2B5EF4-FFF2-40B4-BE49-F238E27FC236}">
                <a16:creationId xmlns:a16="http://schemas.microsoft.com/office/drawing/2014/main" id="{2B8AD466-8148-DC58-C104-0EB760F4903C}"/>
              </a:ext>
            </a:extLst>
          </p:cNvPr>
          <p:cNvSpPr txBox="1"/>
          <p:nvPr/>
        </p:nvSpPr>
        <p:spPr>
          <a:xfrm>
            <a:off x="502024" y="2988585"/>
            <a:ext cx="1721223" cy="646331"/>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Employee to share with peer their two goals &amp; peer start using the questions in slide 21 to challenge the developed goals</a:t>
            </a:r>
            <a:r>
              <a:rPr lang="en-US" sz="900" dirty="0">
                <a:latin typeface="News Cycle" panose="020B0604020202020204" charset="2"/>
              </a:rPr>
              <a:t>.</a:t>
            </a:r>
          </a:p>
        </p:txBody>
      </p:sp>
      <p:sp>
        <p:nvSpPr>
          <p:cNvPr id="19" name="TextBox 18">
            <a:extLst>
              <a:ext uri="{FF2B5EF4-FFF2-40B4-BE49-F238E27FC236}">
                <a16:creationId xmlns:a16="http://schemas.microsoft.com/office/drawing/2014/main" id="{3AB86769-7A84-F1A9-1EBD-629E299C6C1C}"/>
              </a:ext>
            </a:extLst>
          </p:cNvPr>
          <p:cNvSpPr txBox="1"/>
          <p:nvPr/>
        </p:nvSpPr>
        <p:spPr>
          <a:xfrm>
            <a:off x="2447365" y="2988585"/>
            <a:ext cx="1889505" cy="507831"/>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Employee refine goals based on peer feedback &amp; switch roles &amp; repeat activity</a:t>
            </a:r>
            <a:endParaRPr lang="en-US" sz="900" dirty="0">
              <a:latin typeface="News Cycle" panose="020B0604020202020204" charset="2"/>
            </a:endParaRPr>
          </a:p>
        </p:txBody>
      </p:sp>
      <p:sp>
        <p:nvSpPr>
          <p:cNvPr id="21" name="TextBox 20">
            <a:extLst>
              <a:ext uri="{FF2B5EF4-FFF2-40B4-BE49-F238E27FC236}">
                <a16:creationId xmlns:a16="http://schemas.microsoft.com/office/drawing/2014/main" id="{107057BC-9C69-4AC2-05F9-F1D628BAB644}"/>
              </a:ext>
            </a:extLst>
          </p:cNvPr>
          <p:cNvSpPr txBox="1"/>
          <p:nvPr/>
        </p:nvSpPr>
        <p:spPr>
          <a:xfrm>
            <a:off x="4613832" y="2988585"/>
            <a:ext cx="1721223" cy="507831"/>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Employee starts mapping out who they need to collaborate with to achieve their individual goals </a:t>
            </a:r>
            <a:endParaRPr lang="en-US" sz="900" dirty="0">
              <a:latin typeface="News Cycle" panose="020B0604020202020204" charset="2"/>
            </a:endParaRPr>
          </a:p>
        </p:txBody>
      </p:sp>
      <p:sp>
        <p:nvSpPr>
          <p:cNvPr id="22" name="TextBox 21">
            <a:extLst>
              <a:ext uri="{FF2B5EF4-FFF2-40B4-BE49-F238E27FC236}">
                <a16:creationId xmlns:a16="http://schemas.microsoft.com/office/drawing/2014/main" id="{5F9BB82D-26D6-4CBE-CCCA-2EE5CBFE6AFC}"/>
              </a:ext>
            </a:extLst>
          </p:cNvPr>
          <p:cNvSpPr txBox="1"/>
          <p:nvPr/>
        </p:nvSpPr>
        <p:spPr>
          <a:xfrm>
            <a:off x="6335055" y="2988585"/>
            <a:ext cx="2223248" cy="784830"/>
          </a:xfrm>
          <a:prstGeom prst="rect">
            <a:avLst/>
          </a:prstGeom>
          <a:noFill/>
        </p:spPr>
        <p:txBody>
          <a:bodyPr wrap="square" rtlCol="0">
            <a:spAutoFit/>
          </a:bodyPr>
          <a:lstStyle/>
          <a:p>
            <a:pPr algn="ctr"/>
            <a:r>
              <a:rPr lang="en-US" sz="900" dirty="0">
                <a:solidFill>
                  <a:schemeClr val="tx1">
                    <a:lumMod val="65000"/>
                    <a:lumOff val="35000"/>
                  </a:schemeClr>
                </a:solidFill>
                <a:latin typeface="News Cycle" panose="020B0604020202020204" charset="2"/>
              </a:rPr>
              <a:t>Team regroup. Volunteer start sharing individual goals with the entire team to collectively test with the HRBP &amp; meeting owner and ensure successful output from activity. </a:t>
            </a:r>
            <a:r>
              <a:rPr lang="en-US" sz="900" b="1" i="1" dirty="0">
                <a:solidFill>
                  <a:schemeClr val="tx1">
                    <a:lumMod val="65000"/>
                    <a:lumOff val="35000"/>
                  </a:schemeClr>
                </a:solidFill>
                <a:latin typeface="News Cycle" panose="020B0604020202020204" charset="2"/>
              </a:rPr>
              <a:t>(preferable 4-5 volunteers)</a:t>
            </a:r>
            <a:endParaRPr lang="en-US" sz="900" b="1" i="1" dirty="0">
              <a:latin typeface="News Cycle" panose="020B0604020202020204" charset="2"/>
            </a:endParaRPr>
          </a:p>
        </p:txBody>
      </p:sp>
    </p:spTree>
    <p:extLst>
      <p:ext uri="{BB962C8B-B14F-4D97-AF65-F5344CB8AC3E}">
        <p14:creationId xmlns:p14="http://schemas.microsoft.com/office/powerpoint/2010/main" val="36545277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6BD03-E1BC-43F2-95B2-9D84AF86A00E}"/>
              </a:ext>
            </a:extLst>
          </p:cNvPr>
          <p:cNvSpPr>
            <a:spLocks noGrp="1"/>
          </p:cNvSpPr>
          <p:nvPr>
            <p:ph type="title" idx="4294967295"/>
          </p:nvPr>
        </p:nvSpPr>
        <p:spPr>
          <a:xfrm>
            <a:off x="135344" y="105197"/>
            <a:ext cx="6107113" cy="395287"/>
          </a:xfrm>
        </p:spPr>
        <p:txBody>
          <a:bodyPr/>
          <a:lstStyle/>
          <a:p>
            <a:r>
              <a:rPr lang="en-US" sz="2800" dirty="0"/>
              <a:t>Conclusion and Next Steps for Employees</a:t>
            </a:r>
          </a:p>
        </p:txBody>
      </p:sp>
      <p:sp>
        <p:nvSpPr>
          <p:cNvPr id="3" name="Content Placeholder 2">
            <a:extLst>
              <a:ext uri="{FF2B5EF4-FFF2-40B4-BE49-F238E27FC236}">
                <a16:creationId xmlns:a16="http://schemas.microsoft.com/office/drawing/2014/main" id="{C11F24F6-4EA4-4F7A-8EFE-D4939FAA9474}"/>
              </a:ext>
            </a:extLst>
          </p:cNvPr>
          <p:cNvSpPr>
            <a:spLocks noGrp="1"/>
          </p:cNvSpPr>
          <p:nvPr>
            <p:ph sz="half" idx="4294967295"/>
          </p:nvPr>
        </p:nvSpPr>
        <p:spPr>
          <a:xfrm>
            <a:off x="215153" y="744071"/>
            <a:ext cx="7724775" cy="3035883"/>
          </a:xfrm>
        </p:spPr>
        <p:txBody>
          <a:bodyPr spcFirstLastPara="1" vert="horz" wrap="square" lIns="0" tIns="0" rIns="0" bIns="0" rtlCol="0" anchor="t" anchorCtr="0">
            <a:noAutofit/>
          </a:bodyPr>
          <a:lstStyle/>
          <a:p>
            <a:pPr marL="184309" indent="-184309"/>
            <a:r>
              <a:rPr lang="en-US" sz="1050" dirty="0"/>
              <a:t>Reach out to your peers in your team or other teams to discuss collaboration plans (if you are dependent on them for achieving your goals) and resolve conflicts (if any).</a:t>
            </a:r>
          </a:p>
          <a:p>
            <a:pPr marL="0" indent="0">
              <a:buNone/>
            </a:pPr>
            <a:endParaRPr lang="en-US" sz="1050" dirty="0"/>
          </a:p>
          <a:p>
            <a:pPr marL="184309" indent="-184309"/>
            <a:r>
              <a:rPr lang="en-US" sz="1050" dirty="0"/>
              <a:t>Schedule 1:1 with your direct manager in order to algin on individual goals &amp; discuss any challenges and support needed.</a:t>
            </a:r>
          </a:p>
          <a:p>
            <a:pPr marL="184309" indent="-184309"/>
            <a:endParaRPr lang="en-US" sz="1050" dirty="0"/>
          </a:p>
          <a:p>
            <a:pPr marL="184309" indent="-184309"/>
            <a:r>
              <a:rPr lang="en-US" sz="1050" dirty="0"/>
              <a:t>Complete your goals and put them on People Hub by </a:t>
            </a:r>
            <a:r>
              <a:rPr lang="en-US" sz="1050" dirty="0">
                <a:solidFill>
                  <a:srgbClr val="FF0000"/>
                </a:solidFill>
              </a:rPr>
              <a:t>&lt;dd/mm/yyyy&gt;</a:t>
            </a:r>
            <a:r>
              <a:rPr lang="en-US" sz="1050" dirty="0"/>
              <a:t>. </a:t>
            </a:r>
          </a:p>
          <a:p>
            <a:pPr marL="0" indent="0">
              <a:buNone/>
            </a:pPr>
            <a:endParaRPr lang="en-US" sz="1050" dirty="0">
              <a:cs typeface="Arial" panose="020B0604020202020204"/>
            </a:endParaRPr>
          </a:p>
          <a:p>
            <a:pPr marL="184309" indent="-184309"/>
            <a:r>
              <a:rPr lang="en-US" sz="1050" dirty="0"/>
              <a:t>Reach out to </a:t>
            </a:r>
            <a:r>
              <a:rPr lang="en-US" sz="1050" dirty="0">
                <a:solidFill>
                  <a:schemeClr val="tx1"/>
                </a:solidFill>
              </a:rPr>
              <a:t>your manager or HRBP </a:t>
            </a:r>
            <a:r>
              <a:rPr lang="en-US" sz="1050" dirty="0">
                <a:solidFill>
                  <a:srgbClr val="FF0000"/>
                </a:solidFill>
              </a:rPr>
              <a:t>&lt;insert name and email of HRBP&gt; </a:t>
            </a:r>
            <a:r>
              <a:rPr lang="en-US" sz="1050" dirty="0"/>
              <a:t>for any support on the goal-setting process. </a:t>
            </a:r>
            <a:endParaRPr lang="en-US" sz="1050" dirty="0">
              <a:cs typeface="Arial" panose="020B0604020202020204"/>
            </a:endParaRPr>
          </a:p>
          <a:p>
            <a:pPr marL="184309" indent="-184309"/>
            <a:endParaRPr lang="en-US" sz="1050" dirty="0">
              <a:cs typeface="Arial" panose="020B0604020202020204"/>
            </a:endParaRPr>
          </a:p>
        </p:txBody>
      </p:sp>
      <p:sp>
        <p:nvSpPr>
          <p:cNvPr id="5" name="Freeform 401">
            <a:extLst>
              <a:ext uri="{FF2B5EF4-FFF2-40B4-BE49-F238E27FC236}">
                <a16:creationId xmlns:a16="http://schemas.microsoft.com/office/drawing/2014/main" id="{E9155DC8-90AD-487E-93D5-CB2341A44D12}"/>
              </a:ext>
            </a:extLst>
          </p:cNvPr>
          <p:cNvSpPr>
            <a:spLocks noEditPoints="1"/>
          </p:cNvSpPr>
          <p:nvPr/>
        </p:nvSpPr>
        <p:spPr bwMode="black">
          <a:xfrm>
            <a:off x="7607354" y="962523"/>
            <a:ext cx="219713" cy="198056"/>
          </a:xfrm>
          <a:custGeom>
            <a:avLst/>
            <a:gdLst>
              <a:gd name="T0" fmla="*/ 112 w 224"/>
              <a:gd name="T1" fmla="*/ 0 h 224"/>
              <a:gd name="T2" fmla="*/ 0 w 224"/>
              <a:gd name="T3" fmla="*/ 112 h 224"/>
              <a:gd name="T4" fmla="*/ 112 w 224"/>
              <a:gd name="T5" fmla="*/ 224 h 224"/>
              <a:gd name="T6" fmla="*/ 224 w 224"/>
              <a:gd name="T7" fmla="*/ 112 h 224"/>
              <a:gd name="T8" fmla="*/ 112 w 224"/>
              <a:gd name="T9" fmla="*/ 0 h 224"/>
              <a:gd name="T10" fmla="*/ 112 w 224"/>
              <a:gd name="T11" fmla="*/ 208 h 224"/>
              <a:gd name="T12" fmla="*/ 16 w 224"/>
              <a:gd name="T13" fmla="*/ 112 h 224"/>
              <a:gd name="T14" fmla="*/ 112 w 224"/>
              <a:gd name="T15" fmla="*/ 16 h 224"/>
              <a:gd name="T16" fmla="*/ 208 w 224"/>
              <a:gd name="T17" fmla="*/ 112 h 224"/>
              <a:gd name="T18" fmla="*/ 112 w 224"/>
              <a:gd name="T19" fmla="*/ 208 h 224"/>
              <a:gd name="T20" fmla="*/ 150 w 224"/>
              <a:gd name="T21" fmla="*/ 81 h 224"/>
              <a:gd name="T22" fmla="*/ 158 w 224"/>
              <a:gd name="T23" fmla="*/ 95 h 224"/>
              <a:gd name="T24" fmla="*/ 116 w 224"/>
              <a:gd name="T25" fmla="*/ 119 h 224"/>
              <a:gd name="T26" fmla="*/ 116 w 224"/>
              <a:gd name="T27" fmla="*/ 119 h 224"/>
              <a:gd name="T28" fmla="*/ 112 w 224"/>
              <a:gd name="T29" fmla="*/ 120 h 224"/>
              <a:gd name="T30" fmla="*/ 104 w 224"/>
              <a:gd name="T31" fmla="*/ 112 h 224"/>
              <a:gd name="T32" fmla="*/ 104 w 224"/>
              <a:gd name="T33" fmla="*/ 40 h 224"/>
              <a:gd name="T34" fmla="*/ 120 w 224"/>
              <a:gd name="T35" fmla="*/ 40 h 224"/>
              <a:gd name="T36" fmla="*/ 120 w 224"/>
              <a:gd name="T37" fmla="*/ 98 h 224"/>
              <a:gd name="T38" fmla="*/ 150 w 224"/>
              <a:gd name="T39" fmla="*/ 8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24">
                <a:moveTo>
                  <a:pt x="112" y="0"/>
                </a:moveTo>
                <a:cubicBezTo>
                  <a:pt x="50" y="0"/>
                  <a:pt x="0" y="50"/>
                  <a:pt x="0" y="112"/>
                </a:cubicBezTo>
                <a:cubicBezTo>
                  <a:pt x="0" y="174"/>
                  <a:pt x="50" y="224"/>
                  <a:pt x="112" y="224"/>
                </a:cubicBezTo>
                <a:cubicBezTo>
                  <a:pt x="174" y="224"/>
                  <a:pt x="224" y="174"/>
                  <a:pt x="224" y="112"/>
                </a:cubicBezTo>
                <a:cubicBezTo>
                  <a:pt x="224" y="50"/>
                  <a:pt x="174" y="0"/>
                  <a:pt x="112" y="0"/>
                </a:cubicBezTo>
                <a:moveTo>
                  <a:pt x="112" y="208"/>
                </a:moveTo>
                <a:cubicBezTo>
                  <a:pt x="59" y="208"/>
                  <a:pt x="16" y="165"/>
                  <a:pt x="16" y="112"/>
                </a:cubicBezTo>
                <a:cubicBezTo>
                  <a:pt x="16" y="59"/>
                  <a:pt x="59" y="16"/>
                  <a:pt x="112" y="16"/>
                </a:cubicBezTo>
                <a:cubicBezTo>
                  <a:pt x="165" y="16"/>
                  <a:pt x="208" y="59"/>
                  <a:pt x="208" y="112"/>
                </a:cubicBezTo>
                <a:cubicBezTo>
                  <a:pt x="208" y="165"/>
                  <a:pt x="165" y="208"/>
                  <a:pt x="112" y="208"/>
                </a:cubicBezTo>
                <a:moveTo>
                  <a:pt x="150" y="81"/>
                </a:moveTo>
                <a:cubicBezTo>
                  <a:pt x="158" y="95"/>
                  <a:pt x="158" y="95"/>
                  <a:pt x="158" y="95"/>
                </a:cubicBezTo>
                <a:cubicBezTo>
                  <a:pt x="116" y="119"/>
                  <a:pt x="116" y="119"/>
                  <a:pt x="116" y="119"/>
                </a:cubicBezTo>
                <a:cubicBezTo>
                  <a:pt x="116" y="119"/>
                  <a:pt x="116" y="119"/>
                  <a:pt x="116" y="119"/>
                </a:cubicBezTo>
                <a:cubicBezTo>
                  <a:pt x="115" y="120"/>
                  <a:pt x="113" y="120"/>
                  <a:pt x="112" y="120"/>
                </a:cubicBezTo>
                <a:cubicBezTo>
                  <a:pt x="108" y="120"/>
                  <a:pt x="104" y="116"/>
                  <a:pt x="104" y="112"/>
                </a:cubicBezTo>
                <a:cubicBezTo>
                  <a:pt x="104" y="40"/>
                  <a:pt x="104" y="40"/>
                  <a:pt x="104" y="40"/>
                </a:cubicBezTo>
                <a:cubicBezTo>
                  <a:pt x="120" y="40"/>
                  <a:pt x="120" y="40"/>
                  <a:pt x="120" y="40"/>
                </a:cubicBezTo>
                <a:cubicBezTo>
                  <a:pt x="120" y="98"/>
                  <a:pt x="120" y="98"/>
                  <a:pt x="120" y="98"/>
                </a:cubicBezTo>
                <a:lnTo>
                  <a:pt x="150" y="81"/>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50" dirty="0">
              <a:solidFill>
                <a:schemeClr val="bg1"/>
              </a:solidFill>
            </a:endParaRPr>
          </a:p>
        </p:txBody>
      </p:sp>
    </p:spTree>
    <p:extLst>
      <p:ext uri="{BB962C8B-B14F-4D97-AF65-F5344CB8AC3E}">
        <p14:creationId xmlns:p14="http://schemas.microsoft.com/office/powerpoint/2010/main" val="19339847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303B83-352E-AE63-B5A4-FAFB313F288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24</a:t>
            </a:fld>
            <a:endParaRPr lang="en"/>
          </a:p>
        </p:txBody>
      </p:sp>
      <p:sp>
        <p:nvSpPr>
          <p:cNvPr id="3" name="Google Shape;273;p27">
            <a:extLst>
              <a:ext uri="{FF2B5EF4-FFF2-40B4-BE49-F238E27FC236}">
                <a16:creationId xmlns:a16="http://schemas.microsoft.com/office/drawing/2014/main" id="{03507917-E48C-1F09-5151-E74948D4CA19}"/>
              </a:ext>
            </a:extLst>
          </p:cNvPr>
          <p:cNvSpPr txBox="1">
            <a:spLocks/>
          </p:cNvSpPr>
          <p:nvPr/>
        </p:nvSpPr>
        <p:spPr>
          <a:xfrm>
            <a:off x="56644" y="2015520"/>
            <a:ext cx="8100128" cy="8949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1pPr>
            <a:lvl2pPr marR="0" lvl="1"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2pPr>
            <a:lvl3pPr marR="0" lvl="2"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3pPr>
            <a:lvl4pPr marR="0" lvl="3"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4pPr>
            <a:lvl5pPr marR="0" lvl="4"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5pPr>
            <a:lvl6pPr marR="0" lvl="5"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6pPr>
            <a:lvl7pPr marR="0" lvl="6"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7pPr>
            <a:lvl8pPr marR="0" lvl="7"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8pPr>
            <a:lvl9pPr marR="0" lvl="8"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9pPr>
          </a:lstStyle>
          <a:p>
            <a:pPr algn="ctr">
              <a:lnSpc>
                <a:spcPct val="100000"/>
              </a:lnSpc>
            </a:pPr>
            <a:r>
              <a:rPr lang="en" sz="3600">
                <a:solidFill>
                  <a:schemeClr val="accent3"/>
                </a:solidFill>
                <a:highlight>
                  <a:schemeClr val="accent4"/>
                </a:highlight>
              </a:rPr>
              <a:t>SYSTEM NAVIGATION</a:t>
            </a:r>
            <a:endParaRPr lang="en" sz="3600" dirty="0">
              <a:solidFill>
                <a:schemeClr val="accent3"/>
              </a:solidFill>
              <a:highlight>
                <a:schemeClr val="accent4"/>
              </a:highlight>
            </a:endParaRPr>
          </a:p>
        </p:txBody>
      </p:sp>
    </p:spTree>
    <p:extLst>
      <p:ext uri="{BB962C8B-B14F-4D97-AF65-F5344CB8AC3E}">
        <p14:creationId xmlns:p14="http://schemas.microsoft.com/office/powerpoint/2010/main" val="29773378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4"/>
          <p:cNvSpPr txBox="1">
            <a:spLocks noGrp="1"/>
          </p:cNvSpPr>
          <p:nvPr>
            <p:ph type="title"/>
          </p:nvPr>
        </p:nvSpPr>
        <p:spPr>
          <a:xfrm>
            <a:off x="550500" y="2225559"/>
            <a:ext cx="3694500" cy="886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800"/>
              <a:t>Thank you for your time!</a:t>
            </a:r>
            <a:endParaRPr sz="4800" dirty="0"/>
          </a:p>
        </p:txBody>
      </p:sp>
      <p:sp>
        <p:nvSpPr>
          <p:cNvPr id="386" name="Google Shape;386;p34"/>
          <p:cNvSpPr txBox="1">
            <a:spLocks noGrp="1"/>
          </p:cNvSpPr>
          <p:nvPr>
            <p:ph type="body" idx="1"/>
          </p:nvPr>
        </p:nvSpPr>
        <p:spPr>
          <a:xfrm>
            <a:off x="550500" y="3144978"/>
            <a:ext cx="3694500" cy="1904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200" b="1"/>
              <a:t>Any questions?</a:t>
            </a:r>
            <a:endParaRPr sz="3200" b="1" dirty="0"/>
          </a:p>
        </p:txBody>
      </p:sp>
      <p:sp>
        <p:nvSpPr>
          <p:cNvPr id="387" name="Google Shape;387;p34"/>
          <p:cNvSpPr txBox="1">
            <a:spLocks noGrp="1"/>
          </p:cNvSpPr>
          <p:nvPr>
            <p:ph type="sldNum" idx="12"/>
          </p:nvPr>
        </p:nvSpPr>
        <p:spPr>
          <a:xfrm>
            <a:off x="8346250" y="4688650"/>
            <a:ext cx="569100" cy="454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accent1"/>
                </a:solidFill>
              </a:rPr>
              <a:t>25</a:t>
            </a:fld>
            <a:endParaRPr dirty="0">
              <a:solidFill>
                <a:schemeClr val="accent1"/>
              </a:solidFill>
            </a:endParaRPr>
          </a:p>
        </p:txBody>
      </p:sp>
      <p:pic>
        <p:nvPicPr>
          <p:cNvPr id="388" name="Google Shape;388;p34"/>
          <p:cNvPicPr preferRelativeResize="0"/>
          <p:nvPr/>
        </p:nvPicPr>
        <p:blipFill>
          <a:blip r:embed="rId3"/>
          <a:srcRect l="23985" r="23985"/>
          <a:stretch/>
        </p:blipFill>
        <p:spPr>
          <a:xfrm>
            <a:off x="4648220" y="-3176"/>
            <a:ext cx="4343382" cy="5157216"/>
          </a:xfrm>
          <a:custGeom>
            <a:avLst/>
            <a:gdLst/>
            <a:ahLst/>
            <a:cxnLst/>
            <a:rect l="l" t="t" r="r" b="b"/>
            <a:pathLst>
              <a:path w="21600" h="21600" extrusionOk="0">
                <a:moveTo>
                  <a:pt x="7264" y="0"/>
                </a:moveTo>
                <a:lnTo>
                  <a:pt x="7264" y="4855"/>
                </a:lnTo>
                <a:lnTo>
                  <a:pt x="16434" y="3451"/>
                </a:lnTo>
                <a:lnTo>
                  <a:pt x="16434" y="0"/>
                </a:lnTo>
                <a:lnTo>
                  <a:pt x="7264" y="0"/>
                </a:lnTo>
                <a:close/>
                <a:moveTo>
                  <a:pt x="17165" y="0"/>
                </a:moveTo>
                <a:lnTo>
                  <a:pt x="17165" y="1328"/>
                </a:lnTo>
                <a:lnTo>
                  <a:pt x="21600" y="649"/>
                </a:lnTo>
                <a:lnTo>
                  <a:pt x="21600" y="0"/>
                </a:lnTo>
                <a:lnTo>
                  <a:pt x="17165" y="0"/>
                </a:lnTo>
                <a:close/>
                <a:moveTo>
                  <a:pt x="21600" y="1261"/>
                </a:moveTo>
                <a:lnTo>
                  <a:pt x="17165" y="1940"/>
                </a:lnTo>
                <a:lnTo>
                  <a:pt x="17165" y="13789"/>
                </a:lnTo>
                <a:lnTo>
                  <a:pt x="21600" y="13110"/>
                </a:lnTo>
                <a:lnTo>
                  <a:pt x="21600" y="1261"/>
                </a:lnTo>
                <a:close/>
                <a:moveTo>
                  <a:pt x="6534" y="2532"/>
                </a:moveTo>
                <a:lnTo>
                  <a:pt x="0" y="3534"/>
                </a:lnTo>
                <a:lnTo>
                  <a:pt x="0" y="11449"/>
                </a:lnTo>
                <a:lnTo>
                  <a:pt x="6534" y="10449"/>
                </a:lnTo>
                <a:lnTo>
                  <a:pt x="6534" y="2532"/>
                </a:lnTo>
                <a:close/>
                <a:moveTo>
                  <a:pt x="16434" y="4110"/>
                </a:moveTo>
                <a:lnTo>
                  <a:pt x="7264" y="5514"/>
                </a:lnTo>
                <a:lnTo>
                  <a:pt x="7264" y="21600"/>
                </a:lnTo>
                <a:lnTo>
                  <a:pt x="16434" y="21600"/>
                </a:lnTo>
                <a:lnTo>
                  <a:pt x="16434" y="4110"/>
                </a:lnTo>
                <a:close/>
                <a:moveTo>
                  <a:pt x="6534" y="11069"/>
                </a:moveTo>
                <a:lnTo>
                  <a:pt x="0" y="12069"/>
                </a:lnTo>
                <a:lnTo>
                  <a:pt x="0" y="21600"/>
                </a:lnTo>
                <a:lnTo>
                  <a:pt x="6534" y="21600"/>
                </a:lnTo>
                <a:lnTo>
                  <a:pt x="6534" y="11069"/>
                </a:lnTo>
                <a:close/>
                <a:moveTo>
                  <a:pt x="21600" y="13722"/>
                </a:moveTo>
                <a:lnTo>
                  <a:pt x="17165" y="14401"/>
                </a:lnTo>
                <a:lnTo>
                  <a:pt x="17165" y="18629"/>
                </a:lnTo>
                <a:lnTo>
                  <a:pt x="21600" y="17950"/>
                </a:lnTo>
                <a:lnTo>
                  <a:pt x="21600" y="13722"/>
                </a:lnTo>
                <a:close/>
              </a:path>
            </a:pathLst>
          </a:cu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3"/>
          <p:cNvSpPr txBox="1">
            <a:spLocks noGrp="1"/>
          </p:cNvSpPr>
          <p:nvPr>
            <p:ph type="ctrTitle"/>
          </p:nvPr>
        </p:nvSpPr>
        <p:spPr>
          <a:xfrm>
            <a:off x="159511" y="1115784"/>
            <a:ext cx="6124754" cy="224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Meeting Agenda</a:t>
            </a:r>
            <a:endParaRPr sz="3600" dirty="0"/>
          </a:p>
        </p:txBody>
      </p:sp>
      <p:pic>
        <p:nvPicPr>
          <p:cNvPr id="3" name="Picture 2" descr="A picture containing text&#10;&#10;Description automatically generated">
            <a:extLst>
              <a:ext uri="{FF2B5EF4-FFF2-40B4-BE49-F238E27FC236}">
                <a16:creationId xmlns:a16="http://schemas.microsoft.com/office/drawing/2014/main" id="{78E41D47-8540-400A-AFD9-837586DB72AA}"/>
              </a:ext>
            </a:extLst>
          </p:cNvPr>
          <p:cNvPicPr>
            <a:picLocks noChangeAspect="1"/>
          </p:cNvPicPr>
          <p:nvPr/>
        </p:nvPicPr>
        <p:blipFill rotWithShape="1">
          <a:blip r:embed="rId3"/>
          <a:srcRect t="40580" b="42673"/>
          <a:stretch/>
        </p:blipFill>
        <p:spPr>
          <a:xfrm>
            <a:off x="159511" y="182140"/>
            <a:ext cx="1763882" cy="417681"/>
          </a:xfrm>
          <a:prstGeom prst="rect">
            <a:avLst/>
          </a:prstGeom>
        </p:spPr>
      </p:pic>
    </p:spTree>
    <p:extLst>
      <p:ext uri="{BB962C8B-B14F-4D97-AF65-F5344CB8AC3E}">
        <p14:creationId xmlns:p14="http://schemas.microsoft.com/office/powerpoint/2010/main" val="12106127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964A0-EA35-1463-1ED4-33437B2AE6EF}"/>
              </a:ext>
            </a:extLst>
          </p:cNvPr>
          <p:cNvSpPr>
            <a:spLocks noGrp="1"/>
          </p:cNvSpPr>
          <p:nvPr>
            <p:ph type="title"/>
          </p:nvPr>
        </p:nvSpPr>
        <p:spPr>
          <a:xfrm>
            <a:off x="117391" y="147029"/>
            <a:ext cx="8371832" cy="338423"/>
          </a:xfrm>
        </p:spPr>
        <p:txBody>
          <a:bodyPr/>
          <a:lstStyle/>
          <a:p>
            <a:r>
              <a:rPr lang="en-IN" sz="2800" dirty="0"/>
              <a:t>Meeting Agenda|</a:t>
            </a:r>
          </a:p>
        </p:txBody>
      </p:sp>
      <p:graphicFrame>
        <p:nvGraphicFramePr>
          <p:cNvPr id="6" name="Table 6">
            <a:extLst>
              <a:ext uri="{FF2B5EF4-FFF2-40B4-BE49-F238E27FC236}">
                <a16:creationId xmlns:a16="http://schemas.microsoft.com/office/drawing/2014/main" id="{6EAC64EE-E63F-CC25-F5C4-C5A79E6F7675}"/>
              </a:ext>
            </a:extLst>
          </p:cNvPr>
          <p:cNvGraphicFramePr>
            <a:graphicFrameLocks noGrp="1"/>
          </p:cNvGraphicFramePr>
          <p:nvPr>
            <p:extLst>
              <p:ext uri="{D42A27DB-BD31-4B8C-83A1-F6EECF244321}">
                <p14:modId xmlns:p14="http://schemas.microsoft.com/office/powerpoint/2010/main" val="2339676628"/>
              </p:ext>
            </p:extLst>
          </p:nvPr>
        </p:nvGraphicFramePr>
        <p:xfrm>
          <a:off x="101162" y="967073"/>
          <a:ext cx="8906204" cy="3639303"/>
        </p:xfrm>
        <a:graphic>
          <a:graphicData uri="http://schemas.openxmlformats.org/drawingml/2006/table">
            <a:tbl>
              <a:tblPr firstRow="1" bandRow="1">
                <a:tableStyleId>{6E25E649-3F16-4E02-A733-19D2CDBF48F0}</a:tableStyleId>
              </a:tblPr>
              <a:tblGrid>
                <a:gridCol w="469307">
                  <a:extLst>
                    <a:ext uri="{9D8B030D-6E8A-4147-A177-3AD203B41FA5}">
                      <a16:colId xmlns:a16="http://schemas.microsoft.com/office/drawing/2014/main" val="3879203017"/>
                    </a:ext>
                  </a:extLst>
                </a:gridCol>
                <a:gridCol w="2093041">
                  <a:extLst>
                    <a:ext uri="{9D8B030D-6E8A-4147-A177-3AD203B41FA5}">
                      <a16:colId xmlns:a16="http://schemas.microsoft.com/office/drawing/2014/main" val="3447226843"/>
                    </a:ext>
                  </a:extLst>
                </a:gridCol>
                <a:gridCol w="3915966">
                  <a:extLst>
                    <a:ext uri="{9D8B030D-6E8A-4147-A177-3AD203B41FA5}">
                      <a16:colId xmlns:a16="http://schemas.microsoft.com/office/drawing/2014/main" val="3566496310"/>
                    </a:ext>
                  </a:extLst>
                </a:gridCol>
                <a:gridCol w="1177158">
                  <a:extLst>
                    <a:ext uri="{9D8B030D-6E8A-4147-A177-3AD203B41FA5}">
                      <a16:colId xmlns:a16="http://schemas.microsoft.com/office/drawing/2014/main" val="2186915736"/>
                    </a:ext>
                  </a:extLst>
                </a:gridCol>
                <a:gridCol w="1250732">
                  <a:extLst>
                    <a:ext uri="{9D8B030D-6E8A-4147-A177-3AD203B41FA5}">
                      <a16:colId xmlns:a16="http://schemas.microsoft.com/office/drawing/2014/main" val="2193250910"/>
                    </a:ext>
                  </a:extLst>
                </a:gridCol>
              </a:tblGrid>
              <a:tr h="179127">
                <a:tc>
                  <a:txBody>
                    <a:bodyPr/>
                    <a:lstStyle/>
                    <a:p>
                      <a:endParaRPr lang="en-IN" sz="900" b="0" dirty="0"/>
                    </a:p>
                  </a:txBody>
                  <a:tcPr marL="68580" marR="68580" marT="34290" marB="34290"/>
                </a:tc>
                <a:tc>
                  <a:txBody>
                    <a:bodyPr/>
                    <a:lstStyle/>
                    <a:p>
                      <a:r>
                        <a:rPr lang="en-IN" sz="900" b="0" dirty="0"/>
                        <a:t>Agenda Item</a:t>
                      </a:r>
                    </a:p>
                  </a:txBody>
                  <a:tcPr marL="68580" marR="68580" marT="34290" marB="34290"/>
                </a:tc>
                <a:tc>
                  <a:txBody>
                    <a:bodyPr/>
                    <a:lstStyle/>
                    <a:p>
                      <a:r>
                        <a:rPr lang="en-IN" sz="900" b="0" dirty="0"/>
                        <a:t>Description</a:t>
                      </a:r>
                    </a:p>
                  </a:txBody>
                  <a:tcPr marL="68580" marR="68580" marT="34290" marB="34290"/>
                </a:tc>
                <a:tc>
                  <a:txBody>
                    <a:bodyPr/>
                    <a:lstStyle/>
                    <a:p>
                      <a:r>
                        <a:rPr lang="en-IN" sz="900" b="0" dirty="0"/>
                        <a:t>Time ( to be modified)</a:t>
                      </a:r>
                    </a:p>
                  </a:txBody>
                  <a:tcPr marL="68580" marR="68580" marT="34290" marB="34290"/>
                </a:tc>
                <a:tc>
                  <a:txBody>
                    <a:bodyPr/>
                    <a:lstStyle/>
                    <a:p>
                      <a:r>
                        <a:rPr lang="en-IN" sz="900" b="0" dirty="0"/>
                        <a:t>Speaker</a:t>
                      </a:r>
                    </a:p>
                  </a:txBody>
                  <a:tcPr marL="68580" marR="68580" marT="34290" marB="34290"/>
                </a:tc>
                <a:extLst>
                  <a:ext uri="{0D108BD9-81ED-4DB2-BD59-A6C34878D82A}">
                    <a16:rowId xmlns:a16="http://schemas.microsoft.com/office/drawing/2014/main" val="2107363602"/>
                  </a:ext>
                </a:extLst>
              </a:tr>
              <a:tr h="543452">
                <a:tc>
                  <a:txBody>
                    <a:bodyPr/>
                    <a:lstStyle/>
                    <a:p>
                      <a:r>
                        <a:rPr lang="en-IN" sz="900" dirty="0">
                          <a:latin typeface="News Cycle" panose="020B0604020202020204" charset="2"/>
                        </a:rPr>
                        <a:t>1.</a:t>
                      </a:r>
                    </a:p>
                  </a:txBody>
                  <a:tcPr marL="68580" marR="68580" marT="34290" marB="34290"/>
                </a:tc>
                <a:tc>
                  <a:txBody>
                    <a:bodyPr/>
                    <a:lstStyle/>
                    <a:p>
                      <a:r>
                        <a:rPr lang="en-IN" sz="900" dirty="0">
                          <a:latin typeface="News Cycle" panose="020B0604020202020204" charset="2"/>
                        </a:rPr>
                        <a:t>Introduction</a:t>
                      </a:r>
                    </a:p>
                  </a:txBody>
                  <a:tcPr marL="68580" marR="68580" marT="34290" marB="34290"/>
                </a:tc>
                <a:tc>
                  <a:txBody>
                    <a:bodyPr/>
                    <a:lstStyle/>
                    <a:p>
                      <a:r>
                        <a:rPr lang="en-IN" sz="900" dirty="0">
                          <a:latin typeface="News Cycle" panose="020B0604020202020204" charset="2"/>
                        </a:rPr>
                        <a:t>Welcome and share the key objectives and desired outcome of the meeting</a:t>
                      </a:r>
                    </a:p>
                  </a:txBody>
                  <a:tcPr marL="68580" marR="68580" marT="34290" marB="34290"/>
                </a:tc>
                <a:tc>
                  <a:txBody>
                    <a:bodyPr/>
                    <a:lstStyle/>
                    <a:p>
                      <a:r>
                        <a:rPr lang="en-IN" sz="900" b="0" i="0" u="none" strike="noStrike" cap="none" dirty="0">
                          <a:solidFill>
                            <a:schemeClr val="dk1"/>
                          </a:solidFill>
                          <a:latin typeface="News Cycle" panose="020B0604020202020204" charset="2"/>
                          <a:ea typeface="+mn-ea"/>
                          <a:cs typeface="+mn-cs"/>
                          <a:sym typeface="Arial"/>
                        </a:rPr>
                        <a:t>1:00 PM-1:15 PM</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sz="900" b="0" i="0" u="none" strike="noStrike" cap="none" dirty="0">
                        <a:solidFill>
                          <a:schemeClr val="dk1"/>
                        </a:solidFill>
                        <a:latin typeface="News Cycle" panose="020B0604020202020204" charset="2"/>
                        <a:ea typeface="+mn-ea"/>
                        <a:cs typeface="+mn-cs"/>
                        <a:sym typeface="Arial"/>
                      </a:endParaRPr>
                    </a:p>
                  </a:txBody>
                  <a:tcPr marL="68580" marR="68580" marT="34290" marB="34290"/>
                </a:tc>
                <a:extLst>
                  <a:ext uri="{0D108BD9-81ED-4DB2-BD59-A6C34878D82A}">
                    <a16:rowId xmlns:a16="http://schemas.microsoft.com/office/drawing/2014/main" val="1138475188"/>
                  </a:ext>
                </a:extLst>
              </a:tr>
              <a:tr h="410383">
                <a:tc>
                  <a:txBody>
                    <a:bodyPr/>
                    <a:lstStyle/>
                    <a:p>
                      <a:r>
                        <a:rPr lang="en-IN" sz="900" dirty="0">
                          <a:latin typeface="News Cycle" panose="020B0604020202020204" charset="2"/>
                        </a:rPr>
                        <a:t>2.</a:t>
                      </a:r>
                    </a:p>
                  </a:txBody>
                  <a:tcPr marL="68580" marR="68580" marT="34290" marB="34290"/>
                </a:tc>
                <a:tc>
                  <a:txBody>
                    <a:bodyPr/>
                    <a:lstStyle/>
                    <a:p>
                      <a:r>
                        <a:rPr lang="en-IN" sz="900" dirty="0">
                          <a:latin typeface="News Cycle" panose="020B0604020202020204" charset="2"/>
                        </a:rPr>
                        <a:t>Overview of </a:t>
                      </a:r>
                      <a:r>
                        <a:rPr lang="en-IN" sz="900" dirty="0">
                          <a:solidFill>
                            <a:schemeClr val="tx1"/>
                          </a:solidFill>
                          <a:latin typeface="News Cycle" panose="020B0604020202020204" charset="2"/>
                        </a:rPr>
                        <a:t>Divisional/Functional strategic priorities </a:t>
                      </a:r>
                      <a:endParaRPr lang="en-IN" sz="900" dirty="0">
                        <a:latin typeface="News Cycle" panose="020B0604020202020204" charset="2"/>
                      </a:endParaRPr>
                    </a:p>
                  </a:txBody>
                  <a:tcPr marL="68580" marR="68580" marT="34290" marB="34290"/>
                </a:tc>
                <a:tc>
                  <a:txBody>
                    <a:bodyPr/>
                    <a:lstStyle/>
                    <a:p>
                      <a:r>
                        <a:rPr lang="en-IN" sz="900" dirty="0">
                          <a:latin typeface="News Cycle" panose="020B0604020202020204" charset="2"/>
                        </a:rPr>
                        <a:t>Provide a brief summary of the </a:t>
                      </a:r>
                      <a:r>
                        <a:rPr lang="en-IN" sz="900" strike="noStrike" dirty="0">
                          <a:latin typeface="News Cycle" panose="020B0604020202020204" charset="2"/>
                        </a:rPr>
                        <a:t>Divisional/Functional strategic priorities </a:t>
                      </a:r>
                      <a:r>
                        <a:rPr lang="en-IN" sz="900" dirty="0">
                          <a:latin typeface="News Cycle" panose="020B0604020202020204" charset="2"/>
                        </a:rPr>
                        <a:t>for the year and </a:t>
                      </a:r>
                      <a:r>
                        <a:rPr lang="en-IN" sz="900" strike="noStrike" dirty="0">
                          <a:solidFill>
                            <a:schemeClr val="tx1"/>
                          </a:solidFill>
                          <a:latin typeface="News Cycle" panose="020B0604020202020204" charset="2"/>
                        </a:rPr>
                        <a:t>the business unit/teams’ key priorities</a:t>
                      </a:r>
                      <a:endParaRPr lang="en-IN" sz="900" strike="noStrike" dirty="0">
                        <a:latin typeface="News Cycle" panose="020B0604020202020204" charset="2"/>
                      </a:endParaRPr>
                    </a:p>
                  </a:txBody>
                  <a:tcPr marL="68580" marR="68580" marT="34290" marB="34290"/>
                </a:tc>
                <a:tc>
                  <a:txBody>
                    <a:bodyPr/>
                    <a:lstStyle/>
                    <a:p>
                      <a:r>
                        <a:rPr lang="en-IN" sz="900" dirty="0">
                          <a:latin typeface="News Cycle" panose="020B0604020202020204" charset="2"/>
                        </a:rPr>
                        <a:t>1:15Pm-1:30 PM</a:t>
                      </a: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2765574986"/>
                  </a:ext>
                </a:extLst>
              </a:tr>
              <a:tr h="196581">
                <a:tc>
                  <a:txBody>
                    <a:bodyPr/>
                    <a:lstStyle/>
                    <a:p>
                      <a:r>
                        <a:rPr lang="en-IN" sz="900" dirty="0">
                          <a:latin typeface="News Cycle" panose="020B0604020202020204" charset="2"/>
                        </a:rPr>
                        <a:t>3. </a:t>
                      </a:r>
                    </a:p>
                  </a:txBody>
                  <a:tcPr marL="68580" marR="68580" marT="34290" marB="34290"/>
                </a:tc>
                <a:tc>
                  <a:txBody>
                    <a:bodyPr/>
                    <a:lstStyle/>
                    <a:p>
                      <a:r>
                        <a:rPr lang="en-IN" sz="900" dirty="0">
                          <a:latin typeface="News Cycle" panose="020B0604020202020204" charset="2"/>
                        </a:rPr>
                        <a:t>Q&amp;A </a:t>
                      </a:r>
                      <a:r>
                        <a:rPr lang="en-IN" sz="900" dirty="0">
                          <a:solidFill>
                            <a:schemeClr val="tx1"/>
                          </a:solidFill>
                          <a:latin typeface="News Cycle" panose="020B0604020202020204" charset="2"/>
                        </a:rPr>
                        <a:t>Divisional/Functional strategic priorities </a:t>
                      </a:r>
                      <a:endParaRPr lang="en-IN" sz="900" strike="sngStrike" dirty="0">
                        <a:latin typeface="News Cycle" panose="020B0604020202020204" charset="2"/>
                      </a:endParaRPr>
                    </a:p>
                  </a:txBody>
                  <a:tcPr marL="68580" marR="68580" marT="34290" marB="34290"/>
                </a:tc>
                <a:tc>
                  <a:txBody>
                    <a:bodyPr/>
                    <a:lstStyle/>
                    <a:p>
                      <a:r>
                        <a:rPr lang="en-IN" sz="900" dirty="0">
                          <a:latin typeface="News Cycle" panose="020B0604020202020204" charset="2"/>
                        </a:rPr>
                        <a:t>Invite questions on the information shared.</a:t>
                      </a:r>
                    </a:p>
                  </a:txBody>
                  <a:tcPr marL="68580" marR="68580" marT="34290" marB="34290"/>
                </a:tc>
                <a:tc>
                  <a:txBody>
                    <a:bodyPr/>
                    <a:lstStyle/>
                    <a:p>
                      <a:r>
                        <a:rPr lang="en-IN" sz="900" dirty="0">
                          <a:latin typeface="News Cycle" panose="020B0604020202020204" charset="2"/>
                        </a:rPr>
                        <a:t>1:30 PM- 1:45 PM</a:t>
                      </a: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3054756630"/>
                  </a:ext>
                </a:extLst>
              </a:tr>
              <a:tr h="420100">
                <a:tc>
                  <a:txBody>
                    <a:bodyPr/>
                    <a:lstStyle/>
                    <a:p>
                      <a:r>
                        <a:rPr lang="en-IN" sz="900" dirty="0">
                          <a:latin typeface="News Cycle" panose="020B0604020202020204" charset="2"/>
                        </a:rPr>
                        <a:t>4.</a:t>
                      </a:r>
                    </a:p>
                  </a:txBody>
                  <a:tcPr marL="68580" marR="68580" marT="34290" marB="34290"/>
                </a:tc>
                <a:tc>
                  <a:txBody>
                    <a:bodyPr/>
                    <a:lstStyle/>
                    <a:p>
                      <a:r>
                        <a:rPr lang="en-IN" sz="900" dirty="0">
                          <a:latin typeface="News Cycle" panose="020B0604020202020204" charset="2"/>
                        </a:rPr>
                        <a:t>Team Priorities &amp; Opportunities</a:t>
                      </a:r>
                    </a:p>
                  </a:txBody>
                  <a:tcPr marL="68580" marR="68580" marT="34290" marB="34290"/>
                </a:tc>
                <a:tc>
                  <a:txBody>
                    <a:bodyPr/>
                    <a:lstStyle/>
                    <a:p>
                      <a:r>
                        <a:rPr lang="en-IN" sz="900" b="0" i="0" u="none" strike="noStrike" cap="none" dirty="0">
                          <a:solidFill>
                            <a:schemeClr val="dk1"/>
                          </a:solidFill>
                          <a:latin typeface="News Cycle" panose="020B0604020202020204" charset="2"/>
                          <a:ea typeface="+mn-ea"/>
                          <a:cs typeface="+mn-cs"/>
                          <a:sym typeface="Arial"/>
                        </a:rPr>
                        <a:t>Team discusses together how will those deliverables get broken down into accountabilities…will there be any collaborative team deliverables…and who will be responsible for what.</a:t>
                      </a:r>
                    </a:p>
                  </a:txBody>
                  <a:tcPr marL="68580" marR="68580" marT="34290" marB="34290"/>
                </a:tc>
                <a:tc>
                  <a:txBody>
                    <a:bodyPr/>
                    <a:lstStyle/>
                    <a:p>
                      <a:r>
                        <a:rPr lang="en-IN" sz="900" dirty="0">
                          <a:latin typeface="News Cycle" panose="020B0604020202020204" charset="2"/>
                        </a:rPr>
                        <a:t>1:45 PM- 2:15PM</a:t>
                      </a: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22107985"/>
                  </a:ext>
                </a:extLst>
              </a:tr>
              <a:tr h="420100">
                <a:tc>
                  <a:txBody>
                    <a:bodyPr/>
                    <a:lstStyle/>
                    <a:p>
                      <a:r>
                        <a:rPr lang="en-IN" sz="900" dirty="0">
                          <a:latin typeface="News Cycle" panose="020B0604020202020204" charset="2"/>
                        </a:rPr>
                        <a:t>5.</a:t>
                      </a:r>
                    </a:p>
                  </a:txBody>
                  <a:tcPr marL="68580" marR="68580" marT="34290" marB="34290"/>
                </a:tc>
                <a:tc>
                  <a:txBody>
                    <a:bodyPr/>
                    <a:lstStyle/>
                    <a:p>
                      <a:r>
                        <a:rPr lang="en-IN" sz="900" dirty="0">
                          <a:latin typeface="News Cycle" panose="020B0604020202020204" charset="2"/>
                        </a:rPr>
                        <a:t>Guidance on Employee Goal-Setting</a:t>
                      </a:r>
                    </a:p>
                  </a:txBody>
                  <a:tcPr marL="68580" marR="68580" marT="34290" marB="34290"/>
                </a:tc>
                <a:tc>
                  <a:txBody>
                    <a:bodyPr/>
                    <a:lstStyle/>
                    <a:p>
                      <a:r>
                        <a:rPr lang="en-IN" sz="900" dirty="0">
                          <a:latin typeface="News Cycle" panose="020B0604020202020204" charset="2"/>
                        </a:rPr>
                        <a:t>Guide the employees on how to set individual SMART goals for the year ensuring that the </a:t>
                      </a:r>
                      <a:r>
                        <a:rPr lang="en-IN" sz="900" b="0" i="0" u="none" strike="noStrike" cap="none" dirty="0">
                          <a:solidFill>
                            <a:schemeClr val="dk1"/>
                          </a:solidFill>
                          <a:latin typeface="News Cycle" panose="020B0604020202020204" charset="2"/>
                          <a:ea typeface="+mn-ea"/>
                          <a:cs typeface="+mn-cs"/>
                          <a:sym typeface="Arial"/>
                        </a:rPr>
                        <a:t>goals </a:t>
                      </a:r>
                      <a:r>
                        <a:rPr lang="en-US" sz="900" b="0" i="0" u="none" strike="noStrike" cap="none" dirty="0">
                          <a:solidFill>
                            <a:schemeClr val="dk1"/>
                          </a:solidFill>
                          <a:latin typeface="News Cycle" panose="020B0604020202020204" charset="2"/>
                          <a:ea typeface="+mn-ea"/>
                          <a:cs typeface="+mn-cs"/>
                          <a:sym typeface="Arial"/>
                        </a:rPr>
                        <a:t>clearly contribute to team and </a:t>
                      </a:r>
                      <a:r>
                        <a:rPr lang="en-IN" sz="900" strike="noStrike" dirty="0">
                          <a:latin typeface="News Cycle" panose="020B0604020202020204" charset="2"/>
                        </a:rPr>
                        <a:t>Divisional/Functional strategic priorities.</a:t>
                      </a:r>
                      <a:endParaRPr lang="en-IN" sz="900" b="0" i="0" u="none" strike="noStrike" cap="none" dirty="0">
                        <a:solidFill>
                          <a:schemeClr val="dk1"/>
                        </a:solidFill>
                        <a:latin typeface="News Cycle" panose="020B0604020202020204" charset="2"/>
                        <a:ea typeface="+mn-ea"/>
                        <a:cs typeface="+mn-cs"/>
                        <a:sym typeface="Arial"/>
                      </a:endParaRPr>
                    </a:p>
                  </a:txBody>
                  <a:tcPr marL="68580" marR="68580" marT="34290" marB="34290"/>
                </a:tc>
                <a:tc>
                  <a:txBody>
                    <a:bodyPr/>
                    <a:lstStyle/>
                    <a:p>
                      <a:r>
                        <a:rPr lang="en-IN" sz="900" dirty="0">
                          <a:latin typeface="News Cycle" panose="020B0604020202020204" charset="2"/>
                        </a:rPr>
                        <a:t>2:15PM- 2:30 PM</a:t>
                      </a: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1901098035"/>
                  </a:ext>
                </a:extLst>
              </a:tr>
              <a:tr h="456537">
                <a:tc>
                  <a:txBody>
                    <a:bodyPr/>
                    <a:lstStyle/>
                    <a:p>
                      <a:r>
                        <a:rPr lang="en-IN" sz="900" dirty="0">
                          <a:latin typeface="News Cycle" panose="020B0604020202020204" charset="2"/>
                        </a:rPr>
                        <a:t>6.</a:t>
                      </a:r>
                    </a:p>
                  </a:txBody>
                  <a:tcPr marL="68580" marR="68580" marT="34290" marB="34290"/>
                </a:tc>
                <a:tc>
                  <a:txBody>
                    <a:bodyPr/>
                    <a:lstStyle/>
                    <a:p>
                      <a:r>
                        <a:rPr lang="en-IN" sz="900" dirty="0">
                          <a:latin typeface="News Cycle" panose="020B0604020202020204" charset="2"/>
                        </a:rPr>
                        <a:t>Goal Setting</a:t>
                      </a:r>
                    </a:p>
                  </a:txBody>
                  <a:tcPr marL="68580" marR="68580" marT="34290" marB="34290"/>
                </a:tc>
                <a:tc>
                  <a:txBody>
                    <a:bodyPr/>
                    <a:lstStyle/>
                    <a:p>
                      <a:r>
                        <a:rPr lang="en-IN" sz="900" dirty="0">
                          <a:latin typeface="News Cycle" panose="020B0604020202020204" charset="2"/>
                        </a:rPr>
                        <a:t>Start Goal setting activity where team members starts drafting their goals &amp; discussing have their peers</a:t>
                      </a:r>
                      <a:endParaRPr lang="en-IN" sz="900" dirty="0">
                        <a:solidFill>
                          <a:srgbClr val="FF0000"/>
                        </a:solidFill>
                        <a:latin typeface="News Cycle" panose="020B0604020202020204" charset="2"/>
                      </a:endParaRPr>
                    </a:p>
                  </a:txBody>
                  <a:tcPr marL="68580" marR="68580" marT="34290" marB="34290"/>
                </a:tc>
                <a:tc>
                  <a:txBody>
                    <a:bodyPr/>
                    <a:lstStyle/>
                    <a:p>
                      <a:r>
                        <a:rPr lang="en-IN" sz="900" dirty="0">
                          <a:latin typeface="News Cycle" panose="020B0604020202020204" charset="2"/>
                        </a:rPr>
                        <a:t>2:30 PM- 2:45 PM</a:t>
                      </a: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422110659"/>
                  </a:ext>
                </a:extLst>
              </a:tr>
              <a:tr h="0">
                <a:tc>
                  <a:txBody>
                    <a:bodyPr/>
                    <a:lstStyle/>
                    <a:p>
                      <a:r>
                        <a:rPr lang="en-IN" sz="900" dirty="0">
                          <a:latin typeface="News Cycle" panose="020B0604020202020204" charset="2"/>
                        </a:rPr>
                        <a:t>7.</a:t>
                      </a:r>
                    </a:p>
                  </a:txBody>
                  <a:tcPr marL="68580" marR="68580" marT="34290" marB="34290"/>
                </a:tc>
                <a:tc>
                  <a:txBody>
                    <a:bodyPr/>
                    <a:lstStyle/>
                    <a:p>
                      <a:r>
                        <a:rPr lang="en-IN" sz="900" dirty="0">
                          <a:latin typeface="News Cycle" panose="020B0604020202020204" charset="2"/>
                        </a:rPr>
                        <a:t>System </a:t>
                      </a:r>
                    </a:p>
                  </a:txBody>
                  <a:tcPr marL="68580" marR="68580" marT="34290" marB="34290"/>
                </a:tc>
                <a:tc>
                  <a:txBody>
                    <a:bodyPr/>
                    <a:lstStyle/>
                    <a:p>
                      <a:r>
                        <a:rPr lang="en-IN" sz="900" dirty="0">
                          <a:latin typeface="News Cycle" panose="020B0604020202020204" charset="2"/>
                        </a:rPr>
                        <a:t>Share with attendees how to navigate the system &amp; give sometime to attendees to log their goals on the system &amp; share if the have any challenge </a:t>
                      </a:r>
                    </a:p>
                  </a:txBody>
                  <a:tcPr marL="68580" marR="68580" marT="34290" marB="34290"/>
                </a:tc>
                <a:tc>
                  <a:txBody>
                    <a:bodyPr/>
                    <a:lstStyle/>
                    <a:p>
                      <a:r>
                        <a:rPr lang="en-IN" sz="900" dirty="0">
                          <a:latin typeface="News Cycle" panose="020B0604020202020204" charset="2"/>
                        </a:rPr>
                        <a:t>2:45 Pm- 2:55 PM</a:t>
                      </a: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3992651847"/>
                  </a:ext>
                </a:extLst>
              </a:tr>
              <a:tr h="300071">
                <a:tc>
                  <a:txBody>
                    <a:bodyPr/>
                    <a:lstStyle/>
                    <a:p>
                      <a:r>
                        <a:rPr lang="en-IN" sz="900" dirty="0">
                          <a:latin typeface="News Cycle" panose="020B0604020202020204" charset="2"/>
                        </a:rPr>
                        <a:t>8.</a:t>
                      </a:r>
                    </a:p>
                  </a:txBody>
                  <a:tcPr marL="68580" marR="68580" marT="34290" marB="34290"/>
                </a:tc>
                <a:tc>
                  <a:txBody>
                    <a:bodyPr/>
                    <a:lstStyle/>
                    <a:p>
                      <a:r>
                        <a:rPr lang="en-IN" sz="900" dirty="0">
                          <a:latin typeface="News Cycle" panose="020B0604020202020204" charset="2"/>
                        </a:rPr>
                        <a:t>Wrap up</a:t>
                      </a:r>
                    </a:p>
                  </a:txBody>
                  <a:tcPr marL="68580" marR="68580" marT="34290" marB="34290"/>
                </a:tc>
                <a:tc>
                  <a:txBody>
                    <a:bodyPr/>
                    <a:lstStyle/>
                    <a:p>
                      <a:r>
                        <a:rPr lang="en-IN" sz="900" dirty="0">
                          <a:latin typeface="News Cycle" panose="020B0604020202020204" charset="2"/>
                        </a:rPr>
                        <a:t>Summarize the meeting points &amp; discuss next steps</a:t>
                      </a:r>
                    </a:p>
                  </a:txBody>
                  <a:tcPr marL="68580" marR="68580" marT="34290" marB="34290"/>
                </a:tc>
                <a:tc>
                  <a:txBody>
                    <a:bodyPr/>
                    <a:lstStyle/>
                    <a:p>
                      <a:r>
                        <a:rPr lang="en-IN" sz="900" dirty="0">
                          <a:latin typeface="News Cycle" panose="020B0604020202020204" charset="2"/>
                        </a:rPr>
                        <a:t>2:55 PM– 3:00 PM</a:t>
                      </a:r>
                    </a:p>
                  </a:txBody>
                  <a:tcPr marL="68580" marR="68580" marT="34290" marB="34290"/>
                </a:tc>
                <a:tc>
                  <a:txBody>
                    <a:bodyPr/>
                    <a:lstStyle/>
                    <a:p>
                      <a:endParaRPr lang="en-IN" sz="900" dirty="0">
                        <a:latin typeface="News Cycle" panose="020B0604020202020204" charset="2"/>
                      </a:endParaRPr>
                    </a:p>
                  </a:txBody>
                  <a:tcPr marL="68580" marR="68580" marT="34290" marB="34290"/>
                </a:tc>
                <a:extLst>
                  <a:ext uri="{0D108BD9-81ED-4DB2-BD59-A6C34878D82A}">
                    <a16:rowId xmlns:a16="http://schemas.microsoft.com/office/drawing/2014/main" val="2637088088"/>
                  </a:ext>
                </a:extLst>
              </a:tr>
            </a:tbl>
          </a:graphicData>
        </a:graphic>
      </p:graphicFrame>
    </p:spTree>
    <p:extLst>
      <p:ext uri="{BB962C8B-B14F-4D97-AF65-F5344CB8AC3E}">
        <p14:creationId xmlns:p14="http://schemas.microsoft.com/office/powerpoint/2010/main" val="17155592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txBox="1">
            <a:spLocks noGrp="1"/>
          </p:cNvSpPr>
          <p:nvPr>
            <p:ph type="body" idx="4294967295"/>
          </p:nvPr>
        </p:nvSpPr>
        <p:spPr>
          <a:xfrm>
            <a:off x="0" y="1623536"/>
            <a:ext cx="5086350" cy="3417887"/>
          </a:xfrm>
          <a:prstGeom prst="rect">
            <a:avLst/>
          </a:prstGeom>
        </p:spPr>
        <p:txBody>
          <a:bodyPr spcFirstLastPara="1" wrap="square" lIns="91425" tIns="91425" rIns="91425" bIns="91425" anchor="t" anchorCtr="0">
            <a:noAutofit/>
          </a:bodyPr>
          <a:lstStyle/>
          <a:p>
            <a:pPr marL="285750" indent="-285750">
              <a:buClr>
                <a:srgbClr val="004F9F"/>
              </a:buClr>
            </a:pPr>
            <a:r>
              <a:rPr lang="en-US" sz="1400" dirty="0">
                <a:solidFill>
                  <a:srgbClr val="000000"/>
                </a:solidFill>
              </a:rPr>
              <a:t>Provides a clear line of sight, connecting individual contribution to overall business results. Clarifies  the expectations</a:t>
            </a:r>
          </a:p>
          <a:p>
            <a:pPr marL="742950" lvl="1" indent="-285750">
              <a:buClr>
                <a:srgbClr val="004F9F"/>
              </a:buClr>
              <a:buFont typeface="Wingdings" panose="05000000000000000000" pitchFamily="2" charset="2"/>
              <a:buChar char="§"/>
            </a:pPr>
            <a:r>
              <a:rPr lang="en-US" sz="1400" dirty="0">
                <a:solidFill>
                  <a:srgbClr val="000000"/>
                </a:solidFill>
              </a:rPr>
              <a:t>As an individual</a:t>
            </a:r>
          </a:p>
          <a:p>
            <a:pPr marL="742950" lvl="1" indent="-285750">
              <a:buClr>
                <a:srgbClr val="004F9F"/>
              </a:buClr>
              <a:buFont typeface="Wingdings" panose="05000000000000000000" pitchFamily="2" charset="2"/>
              <a:buChar char="§"/>
            </a:pPr>
            <a:r>
              <a:rPr lang="en-US" sz="1400" dirty="0">
                <a:solidFill>
                  <a:srgbClr val="000000"/>
                </a:solidFill>
              </a:rPr>
              <a:t>Or as part of a team</a:t>
            </a:r>
          </a:p>
          <a:p>
            <a:pPr marL="285750" indent="-285750">
              <a:buClr>
                <a:srgbClr val="004F9F"/>
              </a:buClr>
            </a:pPr>
            <a:r>
              <a:rPr lang="en-US" sz="1400" dirty="0">
                <a:solidFill>
                  <a:srgbClr val="000000"/>
                </a:solidFill>
              </a:rPr>
              <a:t>Ensures that individual goals are aligned, and that cumulatively they deliver on the expectations of the team, unit and division.</a:t>
            </a:r>
          </a:p>
        </p:txBody>
      </p:sp>
      <p:sp>
        <p:nvSpPr>
          <p:cNvPr id="189" name="Google Shape;189;p20"/>
          <p:cNvSpPr txBox="1">
            <a:spLocks noGrp="1"/>
          </p:cNvSpPr>
          <p:nvPr>
            <p:ph type="ctrTitle" idx="4294967295"/>
          </p:nvPr>
        </p:nvSpPr>
        <p:spPr>
          <a:xfrm>
            <a:off x="31040" y="-18508"/>
            <a:ext cx="6820268" cy="70626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Purpose of Goal Setting</a:t>
            </a:r>
            <a:endParaRPr sz="2800" dirty="0"/>
          </a:p>
        </p:txBody>
      </p:sp>
      <p:pic>
        <p:nvPicPr>
          <p:cNvPr id="15" name="Picture 14" descr="Chart, treemap chart&#10;&#10;Description automatically generated">
            <a:extLst>
              <a:ext uri="{FF2B5EF4-FFF2-40B4-BE49-F238E27FC236}">
                <a16:creationId xmlns:a16="http://schemas.microsoft.com/office/drawing/2014/main" id="{75C51048-72DB-4C0B-BEE0-5F82EF6C40FD}"/>
              </a:ext>
            </a:extLst>
          </p:cNvPr>
          <p:cNvPicPr>
            <a:picLocks noChangeAspect="1"/>
          </p:cNvPicPr>
          <p:nvPr/>
        </p:nvPicPr>
        <p:blipFill>
          <a:blip r:embed="rId3"/>
          <a:stretch>
            <a:fillRect/>
          </a:stretch>
        </p:blipFill>
        <p:spPr>
          <a:xfrm>
            <a:off x="4898691" y="1006318"/>
            <a:ext cx="3852102" cy="37679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1721" y="-44449"/>
            <a:ext cx="6105525" cy="576262"/>
          </a:xfrm>
        </p:spPr>
        <p:txBody>
          <a:bodyPr/>
          <a:lstStyle/>
          <a:p>
            <a:r>
              <a:rPr lang="en-IN" sz="2800" dirty="0">
                <a:solidFill>
                  <a:srgbClr val="00B0F0"/>
                </a:solidFill>
                <a:latin typeface="Oswald" panose="00000500000000000000" pitchFamily="2" charset="0"/>
              </a:rPr>
              <a:t>Divisional/Functional </a:t>
            </a:r>
            <a:r>
              <a:rPr lang="en-US" sz="2800" dirty="0">
                <a:solidFill>
                  <a:srgbClr val="00B0F0"/>
                </a:solidFill>
                <a:latin typeface="Oswald" panose="00000500000000000000" pitchFamily="2" charset="0"/>
              </a:rPr>
              <a:t>Strategic Priorities </a:t>
            </a:r>
            <a:endParaRPr lang="en-GB" sz="2800" dirty="0">
              <a:solidFill>
                <a:srgbClr val="00B0F0"/>
              </a:solidFill>
              <a:latin typeface="Oswald" panose="00000500000000000000" pitchFamily="2" charset="0"/>
            </a:endParaRPr>
          </a:p>
        </p:txBody>
      </p:sp>
      <p:sp>
        <p:nvSpPr>
          <p:cNvPr id="4" name="AutoShape 9"/>
          <p:cNvSpPr>
            <a:spLocks noChangeArrowheads="1"/>
          </p:cNvSpPr>
          <p:nvPr/>
        </p:nvSpPr>
        <p:spPr bwMode="auto">
          <a:xfrm>
            <a:off x="1280015" y="1621049"/>
            <a:ext cx="6583895" cy="638175"/>
          </a:xfrm>
          <a:prstGeom prst="roundRect">
            <a:avLst>
              <a:gd name="adj" fmla="val 19588"/>
            </a:avLst>
          </a:prstGeom>
          <a:solidFill>
            <a:schemeClr val="bg1">
              <a:lumMod val="50000"/>
            </a:schemeClr>
          </a:solidFill>
          <a:ln w="9525">
            <a:solidFill>
              <a:schemeClr val="bg1">
                <a:lumMod val="50000"/>
              </a:schemeClr>
            </a:solidFill>
            <a:round/>
            <a:headEnd/>
            <a:tailEnd/>
          </a:ln>
          <a:effectLst/>
        </p:spPr>
        <p:txBody>
          <a:bodyPr lIns="27000" tIns="27000" rIns="27000" bIns="27000"/>
          <a:lstStyle/>
          <a:p>
            <a:pPr algn="ctr">
              <a:spcBef>
                <a:spcPct val="50000"/>
              </a:spcBef>
            </a:pPr>
            <a:r>
              <a:rPr lang="en-GB" sz="1600" b="1" dirty="0">
                <a:solidFill>
                  <a:srgbClr val="FFFFFF"/>
                </a:solidFill>
                <a:latin typeface="News Cycle" panose="020B0604020202020204" charset="2"/>
              </a:rPr>
              <a:t>Divisional/Functional </a:t>
            </a:r>
            <a:r>
              <a:rPr lang="en-US" sz="1600" b="1" dirty="0">
                <a:solidFill>
                  <a:srgbClr val="FFFFFF"/>
                </a:solidFill>
                <a:latin typeface="News Cycle" panose="020B0604020202020204" charset="2"/>
              </a:rPr>
              <a:t>Strategic Priorities </a:t>
            </a:r>
            <a:endParaRPr lang="en-GB" sz="1600" b="1" dirty="0">
              <a:solidFill>
                <a:srgbClr val="FFFFFF"/>
              </a:solidFill>
              <a:latin typeface="News Cycle" panose="020B0604020202020204" charset="2"/>
            </a:endParaRPr>
          </a:p>
        </p:txBody>
      </p:sp>
      <p:sp>
        <p:nvSpPr>
          <p:cNvPr id="5" name="AutoShape 3"/>
          <p:cNvSpPr txBox="1">
            <a:spLocks noChangeArrowheads="1"/>
          </p:cNvSpPr>
          <p:nvPr/>
        </p:nvSpPr>
        <p:spPr bwMode="auto">
          <a:xfrm>
            <a:off x="1277636" y="1988820"/>
            <a:ext cx="6588733" cy="1517908"/>
          </a:xfrm>
          <a:prstGeom prst="roundRect">
            <a:avLst>
              <a:gd name="adj" fmla="val 7333"/>
            </a:avLst>
          </a:prstGeom>
          <a:solidFill>
            <a:schemeClr val="bg1"/>
          </a:solidFill>
          <a:ln w="9525">
            <a:solidFill>
              <a:schemeClr val="bg1">
                <a:lumMod val="50000"/>
              </a:schemeClr>
            </a:solidFill>
            <a:round/>
            <a:headEnd type="none" w="med" len="med"/>
            <a:tailEnd type="none" w="med" len="med"/>
          </a:ln>
          <a:effectLst/>
        </p:spPr>
        <p:txBody>
          <a:bodyPr vert="horz" wrap="square" lIns="68580" tIns="68580" rIns="68580" bIns="34290" numCol="1" anchor="t" anchorCtr="0" compatLnSpc="1">
            <a:prstTxWarp prst="textNoShape">
              <a:avLst/>
            </a:prstTxWarp>
          </a:bodyPr>
          <a:lstStyle/>
          <a:p>
            <a:pPr marL="130969" indent="-130969">
              <a:spcBef>
                <a:spcPts val="225"/>
              </a:spcBef>
              <a:buFontTx/>
              <a:buChar char="•"/>
            </a:pPr>
            <a:endParaRPr lang="en-US" sz="1050" dirty="0">
              <a:solidFill>
                <a:srgbClr val="1E1E1E"/>
              </a:solidFill>
              <a:latin typeface="News Cycle" panose="020B0604020202020204" charset="2"/>
            </a:endParaRPr>
          </a:p>
        </p:txBody>
      </p:sp>
      <p:sp>
        <p:nvSpPr>
          <p:cNvPr id="9" name="8 Elipse"/>
          <p:cNvSpPr/>
          <p:nvPr/>
        </p:nvSpPr>
        <p:spPr>
          <a:xfrm>
            <a:off x="1496230" y="2433250"/>
            <a:ext cx="205740" cy="205740"/>
          </a:xfrm>
          <a:prstGeom prst="ellipse">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latin typeface="News Cycle" panose="020B0604020202020204" charset="2"/>
            </a:endParaRPr>
          </a:p>
        </p:txBody>
      </p:sp>
      <p:sp>
        <p:nvSpPr>
          <p:cNvPr id="3" name="CasellaDiTesto 2"/>
          <p:cNvSpPr txBox="1"/>
          <p:nvPr/>
        </p:nvSpPr>
        <p:spPr>
          <a:xfrm>
            <a:off x="1920564" y="2239942"/>
            <a:ext cx="5543226" cy="1015663"/>
          </a:xfrm>
          <a:prstGeom prst="rect">
            <a:avLst/>
          </a:prstGeom>
          <a:solidFill>
            <a:schemeClr val="accent2">
              <a:lumMod val="75000"/>
            </a:schemeClr>
          </a:solidFill>
          <a:ln w="28575">
            <a:solidFill>
              <a:schemeClr val="accent2">
                <a:lumMod val="75000"/>
              </a:schemeClr>
            </a:solidFill>
          </a:ln>
        </p:spPr>
        <p:txBody>
          <a:bodyPr wrap="square" rtlCol="0">
            <a:spAutoFit/>
          </a:bodyPr>
          <a:lstStyle/>
          <a:p>
            <a:pPr algn="just"/>
            <a:endParaRPr lang="en-GB" sz="1200" b="1" i="1" u="sng" dirty="0">
              <a:solidFill>
                <a:schemeClr val="bg1"/>
              </a:solidFill>
              <a:latin typeface="News Cycle" panose="020B0604020202020204" charset="2"/>
            </a:endParaRPr>
          </a:p>
          <a:p>
            <a:pPr algn="just"/>
            <a:endParaRPr lang="en-GB" sz="1200" b="1" i="1" u="sng" dirty="0">
              <a:solidFill>
                <a:schemeClr val="bg1"/>
              </a:solidFill>
              <a:latin typeface="News Cycle" panose="020B0604020202020204" charset="2"/>
            </a:endParaRPr>
          </a:p>
          <a:p>
            <a:pPr algn="just"/>
            <a:endParaRPr lang="en-GB" sz="1200" b="1" i="1" u="sng" dirty="0">
              <a:solidFill>
                <a:schemeClr val="bg1"/>
              </a:solidFill>
              <a:latin typeface="News Cycle" panose="020B0604020202020204" charset="2"/>
            </a:endParaRPr>
          </a:p>
          <a:p>
            <a:pPr algn="just"/>
            <a:endParaRPr lang="en-GB" sz="1200" b="1" i="1" u="sng" dirty="0">
              <a:solidFill>
                <a:schemeClr val="bg1"/>
              </a:solidFill>
              <a:latin typeface="News Cycle" panose="020B0604020202020204" charset="2"/>
            </a:endParaRPr>
          </a:p>
          <a:p>
            <a:pPr algn="just"/>
            <a:endParaRPr lang="en-GB" sz="1200" b="1" i="1" dirty="0">
              <a:solidFill>
                <a:schemeClr val="bg1"/>
              </a:solidFill>
              <a:latin typeface="News Cycle" panose="020B0604020202020204" charset="2"/>
            </a:endParaRPr>
          </a:p>
        </p:txBody>
      </p:sp>
    </p:spTree>
    <p:extLst>
      <p:ext uri="{BB962C8B-B14F-4D97-AF65-F5344CB8AC3E}">
        <p14:creationId xmlns:p14="http://schemas.microsoft.com/office/powerpoint/2010/main" val="269240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216D1D-9A87-B7EF-FC39-1DFA9618844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7</a:t>
            </a:fld>
            <a:endParaRPr lang="en" dirty="0"/>
          </a:p>
        </p:txBody>
      </p:sp>
      <p:pic>
        <p:nvPicPr>
          <p:cNvPr id="4" name="Picture 3" descr="A close-up of a questionnaire&#10;&#10;Description automatically generated">
            <a:extLst>
              <a:ext uri="{FF2B5EF4-FFF2-40B4-BE49-F238E27FC236}">
                <a16:creationId xmlns:a16="http://schemas.microsoft.com/office/drawing/2014/main" id="{A1FF9423-A63F-9BFF-22C6-B2B8B9D57BA8}"/>
              </a:ext>
            </a:extLst>
          </p:cNvPr>
          <p:cNvPicPr>
            <a:picLocks noChangeAspect="1"/>
          </p:cNvPicPr>
          <p:nvPr/>
        </p:nvPicPr>
        <p:blipFill>
          <a:blip r:embed="rId2"/>
          <a:stretch>
            <a:fillRect/>
          </a:stretch>
        </p:blipFill>
        <p:spPr>
          <a:xfrm>
            <a:off x="0" y="321"/>
            <a:ext cx="9144000" cy="5142857"/>
          </a:xfrm>
          <a:prstGeom prst="rect">
            <a:avLst/>
          </a:prstGeom>
        </p:spPr>
      </p:pic>
    </p:spTree>
    <p:extLst>
      <p:ext uri="{BB962C8B-B14F-4D97-AF65-F5344CB8AC3E}">
        <p14:creationId xmlns:p14="http://schemas.microsoft.com/office/powerpoint/2010/main" val="656483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AD13C68-A41B-E2FE-6AEF-5693F796FAB0}"/>
              </a:ext>
            </a:extLst>
          </p:cNvPr>
          <p:cNvSpPr txBox="1">
            <a:spLocks/>
          </p:cNvSpPr>
          <p:nvPr/>
        </p:nvSpPr>
        <p:spPr>
          <a:xfrm>
            <a:off x="236578" y="-129187"/>
            <a:ext cx="8907422" cy="576262"/>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1pPr>
            <a:lvl2pPr marR="0" lvl="1"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2pPr>
            <a:lvl3pPr marR="0" lvl="2"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3pPr>
            <a:lvl4pPr marR="0" lvl="3"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4pPr>
            <a:lvl5pPr marR="0" lvl="4"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5pPr>
            <a:lvl6pPr marR="0" lvl="5"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6pPr>
            <a:lvl7pPr marR="0" lvl="6"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7pPr>
            <a:lvl8pPr marR="0" lvl="7"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8pPr>
            <a:lvl9pPr marR="0" lvl="8"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9pPr>
          </a:lstStyle>
          <a:p>
            <a:endParaRPr lang="en-US" sz="2800" dirty="0"/>
          </a:p>
          <a:p>
            <a:r>
              <a:rPr lang="en-US" sz="2800" dirty="0"/>
              <a:t>2025 Priorities &amp; Opportunities- Handout to be distributed </a:t>
            </a:r>
            <a:endParaRPr lang="en-GB" sz="2800" dirty="0"/>
          </a:p>
        </p:txBody>
      </p:sp>
      <p:graphicFrame>
        <p:nvGraphicFramePr>
          <p:cNvPr id="7" name="Table 6">
            <a:extLst>
              <a:ext uri="{FF2B5EF4-FFF2-40B4-BE49-F238E27FC236}">
                <a16:creationId xmlns:a16="http://schemas.microsoft.com/office/drawing/2014/main" id="{301359D3-DB82-9D5B-7163-2B9A110C9093}"/>
              </a:ext>
            </a:extLst>
          </p:cNvPr>
          <p:cNvGraphicFramePr>
            <a:graphicFrameLocks noGrp="1"/>
          </p:cNvGraphicFramePr>
          <p:nvPr>
            <p:extLst>
              <p:ext uri="{D42A27DB-BD31-4B8C-83A1-F6EECF244321}">
                <p14:modId xmlns:p14="http://schemas.microsoft.com/office/powerpoint/2010/main" val="3448227442"/>
              </p:ext>
            </p:extLst>
          </p:nvPr>
        </p:nvGraphicFramePr>
        <p:xfrm>
          <a:off x="236578" y="560935"/>
          <a:ext cx="8207828" cy="4532019"/>
        </p:xfrm>
        <a:graphic>
          <a:graphicData uri="http://schemas.openxmlformats.org/drawingml/2006/table">
            <a:tbl>
              <a:tblPr firstRow="1" bandRow="1">
                <a:tableStyleId>{5C22544A-7EE6-4342-B048-85BDC9FD1C3A}</a:tableStyleId>
              </a:tblPr>
              <a:tblGrid>
                <a:gridCol w="3701143">
                  <a:extLst>
                    <a:ext uri="{9D8B030D-6E8A-4147-A177-3AD203B41FA5}">
                      <a16:colId xmlns:a16="http://schemas.microsoft.com/office/drawing/2014/main" val="20000"/>
                    </a:ext>
                  </a:extLst>
                </a:gridCol>
                <a:gridCol w="4506685">
                  <a:extLst>
                    <a:ext uri="{9D8B030D-6E8A-4147-A177-3AD203B41FA5}">
                      <a16:colId xmlns:a16="http://schemas.microsoft.com/office/drawing/2014/main" val="20001"/>
                    </a:ext>
                  </a:extLst>
                </a:gridCol>
              </a:tblGrid>
              <a:tr h="493587">
                <a:tc gridSpan="2">
                  <a:txBody>
                    <a:bodyPr/>
                    <a:lstStyle/>
                    <a:p>
                      <a:pPr algn="ctr"/>
                      <a:r>
                        <a:rPr lang="en-US" sz="1600" dirty="0">
                          <a:latin typeface="News Cycle" panose="020B0604020202020204" charset="2"/>
                        </a:rPr>
                        <a:t>Priorities &amp; Opportunities Sheet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10000"/>
                  </a:ext>
                </a:extLst>
              </a:tr>
              <a:tr h="403843">
                <a:tc gridSpan="2">
                  <a:txBody>
                    <a:bodyPr/>
                    <a:lstStyle/>
                    <a:p>
                      <a:pPr algn="ctr"/>
                      <a:r>
                        <a:rPr lang="en-US" sz="1200" b="1" baseline="0" dirty="0">
                          <a:latin typeface="News Cycle" panose="020B0604020202020204" charset="2"/>
                        </a:rPr>
                        <a:t>Individual Priorities </a:t>
                      </a:r>
                      <a:endParaRPr lang="en-US" sz="1200" b="1"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10001"/>
                  </a:ext>
                </a:extLst>
              </a:tr>
              <a:tr h="673072">
                <a:tc>
                  <a:txBody>
                    <a:bodyPr/>
                    <a:lstStyle/>
                    <a:p>
                      <a:r>
                        <a:rPr lang="en-US" sz="1200" b="1" kern="1200" dirty="0">
                          <a:solidFill>
                            <a:schemeClr val="dk1"/>
                          </a:solidFill>
                          <a:effectLst/>
                          <a:latin typeface="News Cycle" panose="020B0604020202020204" charset="2"/>
                          <a:ea typeface="+mn-ea"/>
                          <a:cs typeface="+mn-cs"/>
                        </a:rPr>
                        <a:t>Priority 1</a:t>
                      </a:r>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673072">
                <a:tc>
                  <a:txBody>
                    <a:bodyPr/>
                    <a:lstStyle/>
                    <a:p>
                      <a:r>
                        <a:rPr lang="en-US" sz="1200" b="1" kern="1200" dirty="0">
                          <a:solidFill>
                            <a:schemeClr val="dk1"/>
                          </a:solidFill>
                          <a:effectLst/>
                          <a:latin typeface="News Cycle" panose="020B0604020202020204" charset="2"/>
                          <a:ea typeface="+mn-ea"/>
                          <a:cs typeface="+mn-cs"/>
                        </a:rPr>
                        <a:t>Priority 2</a:t>
                      </a:r>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673072">
                <a:tc>
                  <a:txBody>
                    <a:bodyPr/>
                    <a:lstStyle/>
                    <a:p>
                      <a:r>
                        <a:rPr lang="en-US" sz="1200" b="1" kern="1200" dirty="0">
                          <a:solidFill>
                            <a:schemeClr val="dk1"/>
                          </a:solidFill>
                          <a:effectLst/>
                          <a:latin typeface="News Cycle" panose="020B0604020202020204" charset="2"/>
                          <a:ea typeface="+mn-ea"/>
                          <a:cs typeface="+mn-cs"/>
                        </a:rPr>
                        <a:t>Priority 3</a:t>
                      </a:r>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403843">
                <a:tc>
                  <a:txBody>
                    <a:bodyPr/>
                    <a:lstStyle/>
                    <a:p>
                      <a:pPr algn="ctr"/>
                      <a:r>
                        <a:rPr lang="en-US" sz="1200" b="1" i="0" u="none" strike="noStrike" cap="none" dirty="0">
                          <a:solidFill>
                            <a:schemeClr val="dk1"/>
                          </a:solidFill>
                          <a:latin typeface="News Cycle" panose="020B0604020202020204" charset="2"/>
                          <a:ea typeface="+mn-ea"/>
                          <a:cs typeface="+mn-cs"/>
                          <a:sym typeface="Arial"/>
                        </a:rPr>
                        <a:t>Priorities that need to be owned by the full team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0" algn="ctr" rtl="0">
                        <a:lnSpc>
                          <a:spcPct val="100000"/>
                        </a:lnSpc>
                        <a:spcBef>
                          <a:spcPts val="0"/>
                        </a:spcBef>
                        <a:spcAft>
                          <a:spcPts val="0"/>
                        </a:spcAft>
                        <a:buClr>
                          <a:srgbClr val="000000"/>
                        </a:buClr>
                        <a:buFont typeface="Arial"/>
                      </a:pPr>
                      <a:r>
                        <a:rPr lang="en-US" sz="1200" b="1" i="0" u="none" strike="noStrike" cap="none" dirty="0">
                          <a:solidFill>
                            <a:schemeClr val="dk1"/>
                          </a:solidFill>
                          <a:latin typeface="News Cycle" panose="020B0604020202020204" charset="2"/>
                          <a:ea typeface="+mn-ea"/>
                          <a:cs typeface="+mn-cs"/>
                          <a:sym typeface="Arial"/>
                        </a:rPr>
                        <a:t>Opportunities to collaborate with different peers.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1211530">
                <a:tc>
                  <a:txBody>
                    <a:bodyPr/>
                    <a:lstStyle/>
                    <a:p>
                      <a:endParaRPr lang="en-US" sz="1200" kern="1200" dirty="0">
                        <a:solidFill>
                          <a:schemeClr val="dk1"/>
                        </a:solidFill>
                        <a:effectLst/>
                        <a:latin typeface="News Cycle" panose="020B0604020202020204" charset="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dk1"/>
                        </a:solidFill>
                        <a:effectLst/>
                        <a:latin typeface="News Cycle" panose="020B0604020202020204" charset="2"/>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1.</a:t>
                      </a:r>
                      <a:r>
                        <a:rPr lang="en-US" sz="1200" kern="1200" dirty="0">
                          <a:solidFill>
                            <a:schemeClr val="dk1"/>
                          </a:solidFill>
                          <a:effectLst/>
                          <a:latin typeface="News Cycle" panose="020B0604020202020204" charset="2"/>
                          <a:ea typeface="+mn-ea"/>
                          <a:cs typeface="+mn-cs"/>
                        </a:rPr>
                        <a:t> …………………………………....</a:t>
                      </a:r>
                      <a:endParaRPr lang="en-US" sz="1200" dirty="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News Cycle" panose="020B0604020202020204" charset="2"/>
                        </a:rPr>
                        <a:t>2. </a:t>
                      </a:r>
                      <a:r>
                        <a:rPr lang="en-US" sz="1200" kern="1200" dirty="0">
                          <a:solidFill>
                            <a:schemeClr val="dk1"/>
                          </a:solidFill>
                          <a:effectLst/>
                          <a:latin typeface="News Cycle" panose="020B0604020202020204" charset="2"/>
                          <a:ea typeface="+mn-ea"/>
                          <a:cs typeface="+mn-cs"/>
                        </a:rPr>
                        <a:t>…………………………………....</a:t>
                      </a:r>
                    </a:p>
                    <a:p>
                      <a:endParaRPr lang="en-US" sz="1200" dirty="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183208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83" name="Google Shape;183;p19"/>
          <p:cNvSpPr txBox="1">
            <a:spLocks noGrp="1"/>
          </p:cNvSpPr>
          <p:nvPr>
            <p:ph type="sldNum" idx="12"/>
          </p:nvPr>
        </p:nvSpPr>
        <p:spPr>
          <a:xfrm>
            <a:off x="8093562" y="4802950"/>
            <a:ext cx="359100" cy="4548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prstClr val="white"/>
                </a:solidFill>
                <a:effectLst/>
                <a:uLnTx/>
                <a:uFillTx/>
                <a:latin typeface="News Cycle" panose="020B0604020202020204" charset="2"/>
                <a:sym typeface="Oswald"/>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9</a:t>
            </a:fld>
            <a:endParaRPr kumimoji="0" sz="1300" b="0" i="0" u="none" strike="noStrike" kern="0" cap="none" spc="0" normalizeH="0" baseline="0" noProof="0" dirty="0">
              <a:ln>
                <a:noFill/>
              </a:ln>
              <a:solidFill>
                <a:prstClr val="white"/>
              </a:solidFill>
              <a:effectLst/>
              <a:uLnTx/>
              <a:uFillTx/>
              <a:latin typeface="News Cycle" panose="020B0604020202020204" charset="2"/>
              <a:sym typeface="Oswald"/>
            </a:endParaRPr>
          </a:p>
        </p:txBody>
      </p:sp>
      <p:sp>
        <p:nvSpPr>
          <p:cNvPr id="37" name="Freeform: Shape 36">
            <a:extLst>
              <a:ext uri="{FF2B5EF4-FFF2-40B4-BE49-F238E27FC236}">
                <a16:creationId xmlns:a16="http://schemas.microsoft.com/office/drawing/2014/main" id="{2201CBF3-A6F2-4CD3-A2F4-B587908B7849}"/>
              </a:ext>
            </a:extLst>
          </p:cNvPr>
          <p:cNvSpPr/>
          <p:nvPr/>
        </p:nvSpPr>
        <p:spPr>
          <a:xfrm>
            <a:off x="407773" y="702158"/>
            <a:ext cx="594273" cy="1251210"/>
          </a:xfrm>
          <a:custGeom>
            <a:avLst/>
            <a:gdLst>
              <a:gd name="connsiteX0" fmla="*/ 0 w 650082"/>
              <a:gd name="connsiteY0" fmla="*/ 0 h 1407319"/>
              <a:gd name="connsiteX1" fmla="*/ 650082 w 650082"/>
              <a:gd name="connsiteY1" fmla="*/ 792956 h 1407319"/>
              <a:gd name="connsiteX2" fmla="*/ 647700 w 650082"/>
              <a:gd name="connsiteY2" fmla="*/ 1407319 h 1407319"/>
              <a:gd name="connsiteX3" fmla="*/ 2382 w 650082"/>
              <a:gd name="connsiteY3" fmla="*/ 931069 h 1407319"/>
              <a:gd name="connsiteX4" fmla="*/ 0 w 650082"/>
              <a:gd name="connsiteY4" fmla="*/ 0 h 1407319"/>
              <a:gd name="connsiteX0" fmla="*/ 793 w 650875"/>
              <a:gd name="connsiteY0" fmla="*/ 0 h 1407319"/>
              <a:gd name="connsiteX1" fmla="*/ 650875 w 650875"/>
              <a:gd name="connsiteY1" fmla="*/ 792956 h 1407319"/>
              <a:gd name="connsiteX2" fmla="*/ 648493 w 650875"/>
              <a:gd name="connsiteY2" fmla="*/ 1407319 h 1407319"/>
              <a:gd name="connsiteX3" fmla="*/ 0 w 650875"/>
              <a:gd name="connsiteY3" fmla="*/ 924719 h 1407319"/>
              <a:gd name="connsiteX4" fmla="*/ 793 w 650875"/>
              <a:gd name="connsiteY4" fmla="*/ 0 h 1407319"/>
              <a:gd name="connsiteX0" fmla="*/ 3174 w 653256"/>
              <a:gd name="connsiteY0" fmla="*/ 0 h 1407319"/>
              <a:gd name="connsiteX1" fmla="*/ 653256 w 653256"/>
              <a:gd name="connsiteY1" fmla="*/ 792956 h 1407319"/>
              <a:gd name="connsiteX2" fmla="*/ 650874 w 653256"/>
              <a:gd name="connsiteY2" fmla="*/ 1407319 h 1407319"/>
              <a:gd name="connsiteX3" fmla="*/ 0 w 653256"/>
              <a:gd name="connsiteY3" fmla="*/ 927100 h 1407319"/>
              <a:gd name="connsiteX4" fmla="*/ 3174 w 653256"/>
              <a:gd name="connsiteY4" fmla="*/ 0 h 1407319"/>
              <a:gd name="connsiteX0" fmla="*/ 3174 w 653256"/>
              <a:gd name="connsiteY0" fmla="*/ 0 h 1407319"/>
              <a:gd name="connsiteX1" fmla="*/ 653256 w 653256"/>
              <a:gd name="connsiteY1" fmla="*/ 792956 h 1407319"/>
              <a:gd name="connsiteX2" fmla="*/ 650874 w 653256"/>
              <a:gd name="connsiteY2" fmla="*/ 1407319 h 1407319"/>
              <a:gd name="connsiteX3" fmla="*/ 0 w 653256"/>
              <a:gd name="connsiteY3" fmla="*/ 929481 h 1407319"/>
              <a:gd name="connsiteX4" fmla="*/ 3174 w 653256"/>
              <a:gd name="connsiteY4" fmla="*/ 0 h 1407319"/>
              <a:gd name="connsiteX0" fmla="*/ 22 w 654867"/>
              <a:gd name="connsiteY0" fmla="*/ 0 h 1407319"/>
              <a:gd name="connsiteX1" fmla="*/ 654867 w 654867"/>
              <a:gd name="connsiteY1" fmla="*/ 792956 h 1407319"/>
              <a:gd name="connsiteX2" fmla="*/ 652485 w 654867"/>
              <a:gd name="connsiteY2" fmla="*/ 1407319 h 1407319"/>
              <a:gd name="connsiteX3" fmla="*/ 1611 w 654867"/>
              <a:gd name="connsiteY3" fmla="*/ 929481 h 1407319"/>
              <a:gd name="connsiteX4" fmla="*/ 22 w 654867"/>
              <a:gd name="connsiteY4" fmla="*/ 0 h 1407319"/>
              <a:gd name="connsiteX0" fmla="*/ 22 w 654867"/>
              <a:gd name="connsiteY0" fmla="*/ 0 h 1404938"/>
              <a:gd name="connsiteX1" fmla="*/ 654867 w 654867"/>
              <a:gd name="connsiteY1" fmla="*/ 790575 h 1404938"/>
              <a:gd name="connsiteX2" fmla="*/ 652485 w 654867"/>
              <a:gd name="connsiteY2" fmla="*/ 1404938 h 1404938"/>
              <a:gd name="connsiteX3" fmla="*/ 1611 w 654867"/>
              <a:gd name="connsiteY3" fmla="*/ 927100 h 1404938"/>
              <a:gd name="connsiteX4" fmla="*/ 22 w 654867"/>
              <a:gd name="connsiteY4" fmla="*/ 0 h 1404938"/>
              <a:gd name="connsiteX0" fmla="*/ 22 w 654867"/>
              <a:gd name="connsiteY0" fmla="*/ 0 h 1407319"/>
              <a:gd name="connsiteX1" fmla="*/ 654867 w 654867"/>
              <a:gd name="connsiteY1" fmla="*/ 792956 h 1407319"/>
              <a:gd name="connsiteX2" fmla="*/ 652485 w 654867"/>
              <a:gd name="connsiteY2" fmla="*/ 1407319 h 1407319"/>
              <a:gd name="connsiteX3" fmla="*/ 1611 w 654867"/>
              <a:gd name="connsiteY3" fmla="*/ 929481 h 1407319"/>
              <a:gd name="connsiteX4" fmla="*/ 22 w 654867"/>
              <a:gd name="connsiteY4" fmla="*/ 0 h 1407319"/>
              <a:gd name="connsiteX0" fmla="*/ 22 w 654867"/>
              <a:gd name="connsiteY0" fmla="*/ 0 h 1404937"/>
              <a:gd name="connsiteX1" fmla="*/ 654867 w 654867"/>
              <a:gd name="connsiteY1" fmla="*/ 790574 h 1404937"/>
              <a:gd name="connsiteX2" fmla="*/ 652485 w 654867"/>
              <a:gd name="connsiteY2" fmla="*/ 1404937 h 1404937"/>
              <a:gd name="connsiteX3" fmla="*/ 1611 w 654867"/>
              <a:gd name="connsiteY3" fmla="*/ 927099 h 1404937"/>
              <a:gd name="connsiteX4" fmla="*/ 22 w 654867"/>
              <a:gd name="connsiteY4" fmla="*/ 0 h 1404937"/>
              <a:gd name="connsiteX0" fmla="*/ 22 w 654867"/>
              <a:gd name="connsiteY0" fmla="*/ 0 h 1409700"/>
              <a:gd name="connsiteX1" fmla="*/ 654867 w 654867"/>
              <a:gd name="connsiteY1" fmla="*/ 795337 h 1409700"/>
              <a:gd name="connsiteX2" fmla="*/ 652485 w 654867"/>
              <a:gd name="connsiteY2" fmla="*/ 1409700 h 1409700"/>
              <a:gd name="connsiteX3" fmla="*/ 1611 w 654867"/>
              <a:gd name="connsiteY3" fmla="*/ 931862 h 1409700"/>
              <a:gd name="connsiteX4" fmla="*/ 22 w 654867"/>
              <a:gd name="connsiteY4" fmla="*/ 0 h 1409700"/>
              <a:gd name="connsiteX0" fmla="*/ 22 w 654867"/>
              <a:gd name="connsiteY0" fmla="*/ 0 h 1407318"/>
              <a:gd name="connsiteX1" fmla="*/ 654867 w 654867"/>
              <a:gd name="connsiteY1" fmla="*/ 792955 h 1407318"/>
              <a:gd name="connsiteX2" fmla="*/ 652485 w 654867"/>
              <a:gd name="connsiteY2" fmla="*/ 1407318 h 1407318"/>
              <a:gd name="connsiteX3" fmla="*/ 1611 w 654867"/>
              <a:gd name="connsiteY3" fmla="*/ 929480 h 1407318"/>
              <a:gd name="connsiteX4" fmla="*/ 22 w 654867"/>
              <a:gd name="connsiteY4" fmla="*/ 0 h 1407318"/>
              <a:gd name="connsiteX0" fmla="*/ 22 w 654867"/>
              <a:gd name="connsiteY0" fmla="*/ 0 h 1404936"/>
              <a:gd name="connsiteX1" fmla="*/ 654867 w 654867"/>
              <a:gd name="connsiteY1" fmla="*/ 792955 h 1404936"/>
              <a:gd name="connsiteX2" fmla="*/ 652485 w 654867"/>
              <a:gd name="connsiteY2" fmla="*/ 1404936 h 1404936"/>
              <a:gd name="connsiteX3" fmla="*/ 1611 w 654867"/>
              <a:gd name="connsiteY3" fmla="*/ 929480 h 1404936"/>
              <a:gd name="connsiteX4" fmla="*/ 22 w 654867"/>
              <a:gd name="connsiteY4" fmla="*/ 0 h 1404936"/>
              <a:gd name="connsiteX0" fmla="*/ 22 w 654867"/>
              <a:gd name="connsiteY0" fmla="*/ 0 h 1404936"/>
              <a:gd name="connsiteX1" fmla="*/ 654867 w 654867"/>
              <a:gd name="connsiteY1" fmla="*/ 799348 h 1404936"/>
              <a:gd name="connsiteX2" fmla="*/ 652485 w 654867"/>
              <a:gd name="connsiteY2" fmla="*/ 1404936 h 1404936"/>
              <a:gd name="connsiteX3" fmla="*/ 1611 w 654867"/>
              <a:gd name="connsiteY3" fmla="*/ 929480 h 1404936"/>
              <a:gd name="connsiteX4" fmla="*/ 22 w 654867"/>
              <a:gd name="connsiteY4" fmla="*/ 0 h 1404936"/>
              <a:gd name="connsiteX0" fmla="*/ 22 w 654867"/>
              <a:gd name="connsiteY0" fmla="*/ 0 h 1407067"/>
              <a:gd name="connsiteX1" fmla="*/ 654867 w 654867"/>
              <a:gd name="connsiteY1" fmla="*/ 799348 h 1407067"/>
              <a:gd name="connsiteX2" fmla="*/ 652485 w 654867"/>
              <a:gd name="connsiteY2" fmla="*/ 1407067 h 1407067"/>
              <a:gd name="connsiteX3" fmla="*/ 1611 w 654867"/>
              <a:gd name="connsiteY3" fmla="*/ 929480 h 1407067"/>
              <a:gd name="connsiteX4" fmla="*/ 22 w 654867"/>
              <a:gd name="connsiteY4" fmla="*/ 0 h 1407067"/>
              <a:gd name="connsiteX0" fmla="*/ 22 w 654867"/>
              <a:gd name="connsiteY0" fmla="*/ 0 h 1407067"/>
              <a:gd name="connsiteX1" fmla="*/ 654867 w 654867"/>
              <a:gd name="connsiteY1" fmla="*/ 799348 h 1407067"/>
              <a:gd name="connsiteX2" fmla="*/ 650278 w 654867"/>
              <a:gd name="connsiteY2" fmla="*/ 1407067 h 1407067"/>
              <a:gd name="connsiteX3" fmla="*/ 1611 w 654867"/>
              <a:gd name="connsiteY3" fmla="*/ 929480 h 1407067"/>
              <a:gd name="connsiteX4" fmla="*/ 22 w 654867"/>
              <a:gd name="connsiteY4" fmla="*/ 0 h 1407067"/>
              <a:gd name="connsiteX0" fmla="*/ 22 w 654867"/>
              <a:gd name="connsiteY0" fmla="*/ 0 h 1414049"/>
              <a:gd name="connsiteX1" fmla="*/ 654867 w 654867"/>
              <a:gd name="connsiteY1" fmla="*/ 799348 h 1414049"/>
              <a:gd name="connsiteX2" fmla="*/ 650278 w 654867"/>
              <a:gd name="connsiteY2" fmla="*/ 1414049 h 1414049"/>
              <a:gd name="connsiteX3" fmla="*/ 1611 w 654867"/>
              <a:gd name="connsiteY3" fmla="*/ 929480 h 1414049"/>
              <a:gd name="connsiteX4" fmla="*/ 22 w 654867"/>
              <a:gd name="connsiteY4" fmla="*/ 0 h 1414049"/>
              <a:gd name="connsiteX0" fmla="*/ 2827 w 657672"/>
              <a:gd name="connsiteY0" fmla="*/ 0 h 1414049"/>
              <a:gd name="connsiteX1" fmla="*/ 657672 w 657672"/>
              <a:gd name="connsiteY1" fmla="*/ 799348 h 1414049"/>
              <a:gd name="connsiteX2" fmla="*/ 653083 w 657672"/>
              <a:gd name="connsiteY2" fmla="*/ 1414049 h 1414049"/>
              <a:gd name="connsiteX3" fmla="*/ 0 w 657672"/>
              <a:gd name="connsiteY3" fmla="*/ 938789 h 1414049"/>
              <a:gd name="connsiteX4" fmla="*/ 2827 w 657672"/>
              <a:gd name="connsiteY4" fmla="*/ 0 h 14140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672" h="1414049">
                <a:moveTo>
                  <a:pt x="2827" y="0"/>
                </a:moveTo>
                <a:lnTo>
                  <a:pt x="657672" y="799348"/>
                </a:lnTo>
                <a:cubicBezTo>
                  <a:pt x="656142" y="1001921"/>
                  <a:pt x="654613" y="1211476"/>
                  <a:pt x="653083" y="1414049"/>
                </a:cubicBezTo>
                <a:lnTo>
                  <a:pt x="0" y="938789"/>
                </a:lnTo>
                <a:cubicBezTo>
                  <a:pt x="264" y="630549"/>
                  <a:pt x="2563" y="308240"/>
                  <a:pt x="2827" y="0"/>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38" name="Freeform: Shape 37">
            <a:extLst>
              <a:ext uri="{FF2B5EF4-FFF2-40B4-BE49-F238E27FC236}">
                <a16:creationId xmlns:a16="http://schemas.microsoft.com/office/drawing/2014/main" id="{73DD6540-85A6-4D8E-9695-793551C5A037}"/>
              </a:ext>
            </a:extLst>
          </p:cNvPr>
          <p:cNvSpPr/>
          <p:nvPr/>
        </p:nvSpPr>
        <p:spPr>
          <a:xfrm>
            <a:off x="290873" y="1458844"/>
            <a:ext cx="711112" cy="1124988"/>
          </a:xfrm>
          <a:custGeom>
            <a:avLst/>
            <a:gdLst>
              <a:gd name="connsiteX0" fmla="*/ 0 w 650081"/>
              <a:gd name="connsiteY0" fmla="*/ 0 h 1088231"/>
              <a:gd name="connsiteX1" fmla="*/ 645318 w 650081"/>
              <a:gd name="connsiteY1" fmla="*/ 476250 h 1088231"/>
              <a:gd name="connsiteX2" fmla="*/ 650081 w 650081"/>
              <a:gd name="connsiteY2" fmla="*/ 1088231 h 1088231"/>
              <a:gd name="connsiteX3" fmla="*/ 0 w 650081"/>
              <a:gd name="connsiteY3" fmla="*/ 931068 h 1088231"/>
              <a:gd name="connsiteX4" fmla="*/ 0 w 650081"/>
              <a:gd name="connsiteY4" fmla="*/ 0 h 1088231"/>
              <a:gd name="connsiteX0" fmla="*/ 0 w 650081"/>
              <a:gd name="connsiteY0" fmla="*/ 0 h 1092493"/>
              <a:gd name="connsiteX1" fmla="*/ 645318 w 650081"/>
              <a:gd name="connsiteY1" fmla="*/ 476250 h 1092493"/>
              <a:gd name="connsiteX2" fmla="*/ 650081 w 650081"/>
              <a:gd name="connsiteY2" fmla="*/ 1092493 h 1092493"/>
              <a:gd name="connsiteX3" fmla="*/ 0 w 650081"/>
              <a:gd name="connsiteY3" fmla="*/ 931068 h 1092493"/>
              <a:gd name="connsiteX4" fmla="*/ 0 w 650081"/>
              <a:gd name="connsiteY4" fmla="*/ 0 h 1092493"/>
              <a:gd name="connsiteX0" fmla="*/ 0 w 650081"/>
              <a:gd name="connsiteY0" fmla="*/ 0 h 1092493"/>
              <a:gd name="connsiteX1" fmla="*/ 645318 w 650081"/>
              <a:gd name="connsiteY1" fmla="*/ 476250 h 1092493"/>
              <a:gd name="connsiteX2" fmla="*/ 650081 w 650081"/>
              <a:gd name="connsiteY2" fmla="*/ 1092493 h 1092493"/>
              <a:gd name="connsiteX3" fmla="*/ 0 w 650081"/>
              <a:gd name="connsiteY3" fmla="*/ 933199 h 1092493"/>
              <a:gd name="connsiteX4" fmla="*/ 0 w 650081"/>
              <a:gd name="connsiteY4" fmla="*/ 0 h 1092493"/>
              <a:gd name="connsiteX0" fmla="*/ 6575 w 656656"/>
              <a:gd name="connsiteY0" fmla="*/ 0 h 1092493"/>
              <a:gd name="connsiteX1" fmla="*/ 651893 w 656656"/>
              <a:gd name="connsiteY1" fmla="*/ 476250 h 1092493"/>
              <a:gd name="connsiteX2" fmla="*/ 656656 w 656656"/>
              <a:gd name="connsiteY2" fmla="*/ 1092493 h 1092493"/>
              <a:gd name="connsiteX3" fmla="*/ 0 w 656656"/>
              <a:gd name="connsiteY3" fmla="*/ 940181 h 1092493"/>
              <a:gd name="connsiteX4" fmla="*/ 6575 w 656656"/>
              <a:gd name="connsiteY4" fmla="*/ 0 h 1092493"/>
              <a:gd name="connsiteX0" fmla="*/ 6575 w 654465"/>
              <a:gd name="connsiteY0" fmla="*/ 0 h 1099474"/>
              <a:gd name="connsiteX1" fmla="*/ 651893 w 654465"/>
              <a:gd name="connsiteY1" fmla="*/ 476250 h 1099474"/>
              <a:gd name="connsiteX2" fmla="*/ 654465 w 654465"/>
              <a:gd name="connsiteY2" fmla="*/ 1099474 h 1099474"/>
              <a:gd name="connsiteX3" fmla="*/ 0 w 654465"/>
              <a:gd name="connsiteY3" fmla="*/ 940181 h 1099474"/>
              <a:gd name="connsiteX4" fmla="*/ 6575 w 654465"/>
              <a:gd name="connsiteY4" fmla="*/ 0 h 1099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465" h="1099474">
                <a:moveTo>
                  <a:pt x="6575" y="0"/>
                </a:moveTo>
                <a:lnTo>
                  <a:pt x="651893" y="476250"/>
                </a:lnTo>
                <a:cubicBezTo>
                  <a:pt x="653481" y="680244"/>
                  <a:pt x="652877" y="895480"/>
                  <a:pt x="654465" y="1099474"/>
                </a:cubicBezTo>
                <a:lnTo>
                  <a:pt x="0" y="940181"/>
                </a:lnTo>
                <a:cubicBezTo>
                  <a:pt x="2192" y="626787"/>
                  <a:pt x="4383" y="313394"/>
                  <a:pt x="6575" y="0"/>
                </a:cubicBezTo>
                <a:close/>
              </a:path>
            </a:pathLst>
          </a:custGeom>
          <a:solidFill>
            <a:srgbClr val="004F9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39" name="Freeform: Shape 38">
            <a:extLst>
              <a:ext uri="{FF2B5EF4-FFF2-40B4-BE49-F238E27FC236}">
                <a16:creationId xmlns:a16="http://schemas.microsoft.com/office/drawing/2014/main" id="{154A578D-D2C0-4D30-844B-D3D95063DC16}"/>
              </a:ext>
            </a:extLst>
          </p:cNvPr>
          <p:cNvSpPr/>
          <p:nvPr/>
        </p:nvSpPr>
        <p:spPr>
          <a:xfrm>
            <a:off x="288327" y="2406150"/>
            <a:ext cx="716204" cy="965119"/>
          </a:xfrm>
          <a:custGeom>
            <a:avLst/>
            <a:gdLst>
              <a:gd name="connsiteX0" fmla="*/ 0 w 650082"/>
              <a:gd name="connsiteY0" fmla="*/ 926307 h 926307"/>
              <a:gd name="connsiteX1" fmla="*/ 650082 w 650082"/>
              <a:gd name="connsiteY1" fmla="*/ 771525 h 926307"/>
              <a:gd name="connsiteX2" fmla="*/ 650082 w 650082"/>
              <a:gd name="connsiteY2" fmla="*/ 157163 h 926307"/>
              <a:gd name="connsiteX3" fmla="*/ 2382 w 650082"/>
              <a:gd name="connsiteY3" fmla="*/ 0 h 926307"/>
              <a:gd name="connsiteX4" fmla="*/ 0 w 650082"/>
              <a:gd name="connsiteY4" fmla="*/ 926307 h 926307"/>
              <a:gd name="connsiteX0" fmla="*/ 2381 w 652463"/>
              <a:gd name="connsiteY0" fmla="*/ 926307 h 926307"/>
              <a:gd name="connsiteX1" fmla="*/ 652463 w 652463"/>
              <a:gd name="connsiteY1" fmla="*/ 771525 h 926307"/>
              <a:gd name="connsiteX2" fmla="*/ 652463 w 652463"/>
              <a:gd name="connsiteY2" fmla="*/ 157163 h 926307"/>
              <a:gd name="connsiteX3" fmla="*/ 0 w 652463"/>
              <a:gd name="connsiteY3" fmla="*/ 0 h 926307"/>
              <a:gd name="connsiteX4" fmla="*/ 2381 w 652463"/>
              <a:gd name="connsiteY4" fmla="*/ 926307 h 926307"/>
              <a:gd name="connsiteX0" fmla="*/ 229 w 652692"/>
              <a:gd name="connsiteY0" fmla="*/ 926307 h 926307"/>
              <a:gd name="connsiteX1" fmla="*/ 652692 w 652692"/>
              <a:gd name="connsiteY1" fmla="*/ 771525 h 926307"/>
              <a:gd name="connsiteX2" fmla="*/ 652692 w 652692"/>
              <a:gd name="connsiteY2" fmla="*/ 157163 h 926307"/>
              <a:gd name="connsiteX3" fmla="*/ 229 w 652692"/>
              <a:gd name="connsiteY3" fmla="*/ 0 h 926307"/>
              <a:gd name="connsiteX4" fmla="*/ 229 w 652692"/>
              <a:gd name="connsiteY4" fmla="*/ 926307 h 926307"/>
              <a:gd name="connsiteX0" fmla="*/ 105 w 654949"/>
              <a:gd name="connsiteY0" fmla="*/ 928688 h 928688"/>
              <a:gd name="connsiteX1" fmla="*/ 654949 w 654949"/>
              <a:gd name="connsiteY1" fmla="*/ 771525 h 928688"/>
              <a:gd name="connsiteX2" fmla="*/ 654949 w 654949"/>
              <a:gd name="connsiteY2" fmla="*/ 157163 h 928688"/>
              <a:gd name="connsiteX3" fmla="*/ 2486 w 654949"/>
              <a:gd name="connsiteY3" fmla="*/ 0 h 928688"/>
              <a:gd name="connsiteX4" fmla="*/ 105 w 654949"/>
              <a:gd name="connsiteY4" fmla="*/ 928688 h 928688"/>
              <a:gd name="connsiteX0" fmla="*/ 105 w 654949"/>
              <a:gd name="connsiteY0" fmla="*/ 928688 h 928688"/>
              <a:gd name="connsiteX1" fmla="*/ 654949 w 654949"/>
              <a:gd name="connsiteY1" fmla="*/ 771525 h 928688"/>
              <a:gd name="connsiteX2" fmla="*/ 654949 w 654949"/>
              <a:gd name="connsiteY2" fmla="*/ 154781 h 928688"/>
              <a:gd name="connsiteX3" fmla="*/ 2486 w 654949"/>
              <a:gd name="connsiteY3" fmla="*/ 0 h 928688"/>
              <a:gd name="connsiteX4" fmla="*/ 105 w 654949"/>
              <a:gd name="connsiteY4" fmla="*/ 928688 h 928688"/>
              <a:gd name="connsiteX0" fmla="*/ 105 w 654949"/>
              <a:gd name="connsiteY0" fmla="*/ 930820 h 930820"/>
              <a:gd name="connsiteX1" fmla="*/ 654949 w 654949"/>
              <a:gd name="connsiteY1" fmla="*/ 771525 h 930820"/>
              <a:gd name="connsiteX2" fmla="*/ 654949 w 654949"/>
              <a:gd name="connsiteY2" fmla="*/ 154781 h 930820"/>
              <a:gd name="connsiteX3" fmla="*/ 2486 w 654949"/>
              <a:gd name="connsiteY3" fmla="*/ 0 h 930820"/>
              <a:gd name="connsiteX4" fmla="*/ 105 w 654949"/>
              <a:gd name="connsiteY4" fmla="*/ 930820 h 930820"/>
              <a:gd name="connsiteX0" fmla="*/ 105 w 654949"/>
              <a:gd name="connsiteY0" fmla="*/ 930820 h 930820"/>
              <a:gd name="connsiteX1" fmla="*/ 654949 w 654949"/>
              <a:gd name="connsiteY1" fmla="*/ 771525 h 930820"/>
              <a:gd name="connsiteX2" fmla="*/ 654949 w 654949"/>
              <a:gd name="connsiteY2" fmla="*/ 159042 h 930820"/>
              <a:gd name="connsiteX3" fmla="*/ 2486 w 654949"/>
              <a:gd name="connsiteY3" fmla="*/ 0 h 930820"/>
              <a:gd name="connsiteX4" fmla="*/ 105 w 654949"/>
              <a:gd name="connsiteY4" fmla="*/ 930820 h 930820"/>
              <a:gd name="connsiteX0" fmla="*/ 2034 w 656878"/>
              <a:gd name="connsiteY0" fmla="*/ 923838 h 923838"/>
              <a:gd name="connsiteX1" fmla="*/ 656878 w 656878"/>
              <a:gd name="connsiteY1" fmla="*/ 764543 h 923838"/>
              <a:gd name="connsiteX2" fmla="*/ 656878 w 656878"/>
              <a:gd name="connsiteY2" fmla="*/ 152060 h 923838"/>
              <a:gd name="connsiteX3" fmla="*/ 0 w 656878"/>
              <a:gd name="connsiteY3" fmla="*/ 0 h 923838"/>
              <a:gd name="connsiteX4" fmla="*/ 2034 w 656878"/>
              <a:gd name="connsiteY4" fmla="*/ 923838 h 923838"/>
              <a:gd name="connsiteX0" fmla="*/ 106 w 654950"/>
              <a:gd name="connsiteY0" fmla="*/ 926165 h 926165"/>
              <a:gd name="connsiteX1" fmla="*/ 654950 w 654950"/>
              <a:gd name="connsiteY1" fmla="*/ 766870 h 926165"/>
              <a:gd name="connsiteX2" fmla="*/ 654950 w 654950"/>
              <a:gd name="connsiteY2" fmla="*/ 154387 h 926165"/>
              <a:gd name="connsiteX3" fmla="*/ 2487 w 654950"/>
              <a:gd name="connsiteY3" fmla="*/ 0 h 926165"/>
              <a:gd name="connsiteX4" fmla="*/ 106 w 654950"/>
              <a:gd name="connsiteY4" fmla="*/ 926165 h 926165"/>
              <a:gd name="connsiteX0" fmla="*/ 2033 w 656877"/>
              <a:gd name="connsiteY0" fmla="*/ 928492 h 928492"/>
              <a:gd name="connsiteX1" fmla="*/ 656877 w 656877"/>
              <a:gd name="connsiteY1" fmla="*/ 769197 h 928492"/>
              <a:gd name="connsiteX2" fmla="*/ 656877 w 656877"/>
              <a:gd name="connsiteY2" fmla="*/ 156714 h 928492"/>
              <a:gd name="connsiteX3" fmla="*/ 0 w 656877"/>
              <a:gd name="connsiteY3" fmla="*/ 0 h 928492"/>
              <a:gd name="connsiteX4" fmla="*/ 2033 w 656877"/>
              <a:gd name="connsiteY4" fmla="*/ 928492 h 928492"/>
              <a:gd name="connsiteX0" fmla="*/ 2033 w 656877"/>
              <a:gd name="connsiteY0" fmla="*/ 931595 h 931595"/>
              <a:gd name="connsiteX1" fmla="*/ 656877 w 656877"/>
              <a:gd name="connsiteY1" fmla="*/ 772300 h 931595"/>
              <a:gd name="connsiteX2" fmla="*/ 656877 w 656877"/>
              <a:gd name="connsiteY2" fmla="*/ 159817 h 931595"/>
              <a:gd name="connsiteX3" fmla="*/ 0 w 656877"/>
              <a:gd name="connsiteY3" fmla="*/ 0 h 931595"/>
              <a:gd name="connsiteX4" fmla="*/ 2033 w 656877"/>
              <a:gd name="connsiteY4" fmla="*/ 931595 h 931595"/>
              <a:gd name="connsiteX0" fmla="*/ 6448 w 661292"/>
              <a:gd name="connsiteY0" fmla="*/ 933922 h 933922"/>
              <a:gd name="connsiteX1" fmla="*/ 661292 w 661292"/>
              <a:gd name="connsiteY1" fmla="*/ 774627 h 933922"/>
              <a:gd name="connsiteX2" fmla="*/ 661292 w 661292"/>
              <a:gd name="connsiteY2" fmla="*/ 162144 h 933922"/>
              <a:gd name="connsiteX3" fmla="*/ 0 w 661292"/>
              <a:gd name="connsiteY3" fmla="*/ 0 h 933922"/>
              <a:gd name="connsiteX4" fmla="*/ 6448 w 661292"/>
              <a:gd name="connsiteY4" fmla="*/ 933922 h 933922"/>
              <a:gd name="connsiteX0" fmla="*/ 6448 w 661292"/>
              <a:gd name="connsiteY0" fmla="*/ 933922 h 933922"/>
              <a:gd name="connsiteX1" fmla="*/ 659085 w 661292"/>
              <a:gd name="connsiteY1" fmla="*/ 776954 h 933922"/>
              <a:gd name="connsiteX2" fmla="*/ 661292 w 661292"/>
              <a:gd name="connsiteY2" fmla="*/ 162144 h 933922"/>
              <a:gd name="connsiteX3" fmla="*/ 0 w 661292"/>
              <a:gd name="connsiteY3" fmla="*/ 0 h 933922"/>
              <a:gd name="connsiteX4" fmla="*/ 6448 w 661292"/>
              <a:gd name="connsiteY4" fmla="*/ 933922 h 933922"/>
              <a:gd name="connsiteX0" fmla="*/ 210 w 661676"/>
              <a:gd name="connsiteY0" fmla="*/ 943231 h 943231"/>
              <a:gd name="connsiteX1" fmla="*/ 659469 w 661676"/>
              <a:gd name="connsiteY1" fmla="*/ 776954 h 943231"/>
              <a:gd name="connsiteX2" fmla="*/ 661676 w 661676"/>
              <a:gd name="connsiteY2" fmla="*/ 162144 h 943231"/>
              <a:gd name="connsiteX3" fmla="*/ 384 w 661676"/>
              <a:gd name="connsiteY3" fmla="*/ 0 h 943231"/>
              <a:gd name="connsiteX4" fmla="*/ 210 w 661676"/>
              <a:gd name="connsiteY4" fmla="*/ 943231 h 943231"/>
              <a:gd name="connsiteX0" fmla="*/ 210 w 661676"/>
              <a:gd name="connsiteY0" fmla="*/ 943231 h 943231"/>
              <a:gd name="connsiteX1" fmla="*/ 659469 w 661676"/>
              <a:gd name="connsiteY1" fmla="*/ 776954 h 943231"/>
              <a:gd name="connsiteX2" fmla="*/ 661676 w 661676"/>
              <a:gd name="connsiteY2" fmla="*/ 162144 h 943231"/>
              <a:gd name="connsiteX3" fmla="*/ 384 w 661676"/>
              <a:gd name="connsiteY3" fmla="*/ 0 h 943231"/>
              <a:gd name="connsiteX4" fmla="*/ 210 w 661676"/>
              <a:gd name="connsiteY4" fmla="*/ 943231 h 943231"/>
              <a:gd name="connsiteX0" fmla="*/ 210 w 663981"/>
              <a:gd name="connsiteY0" fmla="*/ 943231 h 943231"/>
              <a:gd name="connsiteX1" fmla="*/ 663884 w 663981"/>
              <a:gd name="connsiteY1" fmla="*/ 783936 h 943231"/>
              <a:gd name="connsiteX2" fmla="*/ 661676 w 663981"/>
              <a:gd name="connsiteY2" fmla="*/ 162144 h 943231"/>
              <a:gd name="connsiteX3" fmla="*/ 384 w 663981"/>
              <a:gd name="connsiteY3" fmla="*/ 0 h 943231"/>
              <a:gd name="connsiteX4" fmla="*/ 210 w 663981"/>
              <a:gd name="connsiteY4" fmla="*/ 943231 h 943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981" h="943231">
                <a:moveTo>
                  <a:pt x="210" y="943231"/>
                </a:moveTo>
                <a:lnTo>
                  <a:pt x="663884" y="783936"/>
                </a:lnTo>
                <a:cubicBezTo>
                  <a:pt x="664620" y="578999"/>
                  <a:pt x="660940" y="367081"/>
                  <a:pt x="661676" y="162144"/>
                </a:cubicBezTo>
                <a:lnTo>
                  <a:pt x="384" y="0"/>
                </a:lnTo>
                <a:cubicBezTo>
                  <a:pt x="1178" y="308769"/>
                  <a:pt x="-584" y="634462"/>
                  <a:pt x="210" y="943231"/>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40" name="Freeform: Shape 39">
            <a:extLst>
              <a:ext uri="{FF2B5EF4-FFF2-40B4-BE49-F238E27FC236}">
                <a16:creationId xmlns:a16="http://schemas.microsoft.com/office/drawing/2014/main" id="{8A1554AC-FD70-4FC3-B2D5-BC5F1D876AE5}"/>
              </a:ext>
            </a:extLst>
          </p:cNvPr>
          <p:cNvSpPr/>
          <p:nvPr/>
        </p:nvSpPr>
        <p:spPr>
          <a:xfrm>
            <a:off x="295508" y="3196407"/>
            <a:ext cx="707258" cy="1127771"/>
          </a:xfrm>
          <a:custGeom>
            <a:avLst/>
            <a:gdLst>
              <a:gd name="connsiteX0" fmla="*/ 2381 w 652463"/>
              <a:gd name="connsiteY0" fmla="*/ 1085850 h 1085850"/>
              <a:gd name="connsiteX1" fmla="*/ 652463 w 652463"/>
              <a:gd name="connsiteY1" fmla="*/ 614363 h 1085850"/>
              <a:gd name="connsiteX2" fmla="*/ 652463 w 652463"/>
              <a:gd name="connsiteY2" fmla="*/ 0 h 1085850"/>
              <a:gd name="connsiteX3" fmla="*/ 0 w 652463"/>
              <a:gd name="connsiteY3" fmla="*/ 157163 h 1085850"/>
              <a:gd name="connsiteX4" fmla="*/ 2381 w 652463"/>
              <a:gd name="connsiteY4" fmla="*/ 1085850 h 1085850"/>
              <a:gd name="connsiteX0" fmla="*/ 2381 w 652463"/>
              <a:gd name="connsiteY0" fmla="*/ 1085850 h 1085850"/>
              <a:gd name="connsiteX1" fmla="*/ 652463 w 652463"/>
              <a:gd name="connsiteY1" fmla="*/ 614363 h 1085850"/>
              <a:gd name="connsiteX2" fmla="*/ 652463 w 652463"/>
              <a:gd name="connsiteY2" fmla="*/ 0 h 1085850"/>
              <a:gd name="connsiteX3" fmla="*/ 0 w 652463"/>
              <a:gd name="connsiteY3" fmla="*/ 152401 h 1085850"/>
              <a:gd name="connsiteX4" fmla="*/ 2381 w 652463"/>
              <a:gd name="connsiteY4" fmla="*/ 1085850 h 1085850"/>
              <a:gd name="connsiteX0" fmla="*/ 2381 w 652463"/>
              <a:gd name="connsiteY0" fmla="*/ 1088231 h 1088231"/>
              <a:gd name="connsiteX1" fmla="*/ 652463 w 652463"/>
              <a:gd name="connsiteY1" fmla="*/ 616744 h 1088231"/>
              <a:gd name="connsiteX2" fmla="*/ 652463 w 652463"/>
              <a:gd name="connsiteY2" fmla="*/ 0 h 1088231"/>
              <a:gd name="connsiteX3" fmla="*/ 0 w 652463"/>
              <a:gd name="connsiteY3" fmla="*/ 154782 h 1088231"/>
              <a:gd name="connsiteX4" fmla="*/ 2381 w 652463"/>
              <a:gd name="connsiteY4" fmla="*/ 1088231 h 1088231"/>
              <a:gd name="connsiteX0" fmla="*/ 2381 w 652463"/>
              <a:gd name="connsiteY0" fmla="*/ 1088231 h 1088231"/>
              <a:gd name="connsiteX1" fmla="*/ 652463 w 652463"/>
              <a:gd name="connsiteY1" fmla="*/ 616744 h 1088231"/>
              <a:gd name="connsiteX2" fmla="*/ 652463 w 652463"/>
              <a:gd name="connsiteY2" fmla="*/ 0 h 1088231"/>
              <a:gd name="connsiteX3" fmla="*/ 0 w 652463"/>
              <a:gd name="connsiteY3" fmla="*/ 159545 h 1088231"/>
              <a:gd name="connsiteX4" fmla="*/ 2381 w 652463"/>
              <a:gd name="connsiteY4" fmla="*/ 1088231 h 1088231"/>
              <a:gd name="connsiteX0" fmla="*/ 2381 w 652463"/>
              <a:gd name="connsiteY0" fmla="*/ 1088231 h 1088231"/>
              <a:gd name="connsiteX1" fmla="*/ 650814 w 652463"/>
              <a:gd name="connsiteY1" fmla="*/ 610351 h 1088231"/>
              <a:gd name="connsiteX2" fmla="*/ 652463 w 652463"/>
              <a:gd name="connsiteY2" fmla="*/ 0 h 1088231"/>
              <a:gd name="connsiteX3" fmla="*/ 0 w 652463"/>
              <a:gd name="connsiteY3" fmla="*/ 159545 h 1088231"/>
              <a:gd name="connsiteX4" fmla="*/ 2381 w 652463"/>
              <a:gd name="connsiteY4" fmla="*/ 1088231 h 1088231"/>
              <a:gd name="connsiteX0" fmla="*/ 2381 w 653126"/>
              <a:gd name="connsiteY0" fmla="*/ 1088231 h 1088231"/>
              <a:gd name="connsiteX1" fmla="*/ 653013 w 653126"/>
              <a:gd name="connsiteY1" fmla="*/ 612678 h 1088231"/>
              <a:gd name="connsiteX2" fmla="*/ 652463 w 653126"/>
              <a:gd name="connsiteY2" fmla="*/ 0 h 1088231"/>
              <a:gd name="connsiteX3" fmla="*/ 0 w 653126"/>
              <a:gd name="connsiteY3" fmla="*/ 159545 h 1088231"/>
              <a:gd name="connsiteX4" fmla="*/ 2381 w 653126"/>
              <a:gd name="connsiteY4" fmla="*/ 1088231 h 1088231"/>
              <a:gd name="connsiteX0" fmla="*/ 252 w 653196"/>
              <a:gd name="connsiteY0" fmla="*/ 1090558 h 1090558"/>
              <a:gd name="connsiteX1" fmla="*/ 653083 w 653196"/>
              <a:gd name="connsiteY1" fmla="*/ 612678 h 1090558"/>
              <a:gd name="connsiteX2" fmla="*/ 652533 w 653196"/>
              <a:gd name="connsiteY2" fmla="*/ 0 h 1090558"/>
              <a:gd name="connsiteX3" fmla="*/ 70 w 653196"/>
              <a:gd name="connsiteY3" fmla="*/ 159545 h 1090558"/>
              <a:gd name="connsiteX4" fmla="*/ 252 w 653196"/>
              <a:gd name="connsiteY4" fmla="*/ 1090558 h 1090558"/>
              <a:gd name="connsiteX0" fmla="*/ 252 w 653196"/>
              <a:gd name="connsiteY0" fmla="*/ 1095212 h 1095212"/>
              <a:gd name="connsiteX1" fmla="*/ 653083 w 653196"/>
              <a:gd name="connsiteY1" fmla="*/ 612678 h 1095212"/>
              <a:gd name="connsiteX2" fmla="*/ 652533 w 653196"/>
              <a:gd name="connsiteY2" fmla="*/ 0 h 1095212"/>
              <a:gd name="connsiteX3" fmla="*/ 70 w 653196"/>
              <a:gd name="connsiteY3" fmla="*/ 159545 h 1095212"/>
              <a:gd name="connsiteX4" fmla="*/ 252 w 653196"/>
              <a:gd name="connsiteY4" fmla="*/ 1095212 h 1095212"/>
              <a:gd name="connsiteX0" fmla="*/ 252 w 653196"/>
              <a:gd name="connsiteY0" fmla="*/ 1102194 h 1102194"/>
              <a:gd name="connsiteX1" fmla="*/ 653083 w 653196"/>
              <a:gd name="connsiteY1" fmla="*/ 612678 h 1102194"/>
              <a:gd name="connsiteX2" fmla="*/ 652533 w 653196"/>
              <a:gd name="connsiteY2" fmla="*/ 0 h 1102194"/>
              <a:gd name="connsiteX3" fmla="*/ 70 w 653196"/>
              <a:gd name="connsiteY3" fmla="*/ 159545 h 1102194"/>
              <a:gd name="connsiteX4" fmla="*/ 252 w 653196"/>
              <a:gd name="connsiteY4" fmla="*/ 1102194 h 1102194"/>
              <a:gd name="connsiteX0" fmla="*/ 252 w 653196"/>
              <a:gd name="connsiteY0" fmla="*/ 1102194 h 1102194"/>
              <a:gd name="connsiteX1" fmla="*/ 653083 w 653196"/>
              <a:gd name="connsiteY1" fmla="*/ 617333 h 1102194"/>
              <a:gd name="connsiteX2" fmla="*/ 652533 w 653196"/>
              <a:gd name="connsiteY2" fmla="*/ 0 h 1102194"/>
              <a:gd name="connsiteX3" fmla="*/ 70 w 653196"/>
              <a:gd name="connsiteY3" fmla="*/ 159545 h 1102194"/>
              <a:gd name="connsiteX4" fmla="*/ 252 w 653196"/>
              <a:gd name="connsiteY4" fmla="*/ 1102194 h 1102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196" h="1102194">
                <a:moveTo>
                  <a:pt x="252" y="1102194"/>
                </a:moveTo>
                <a:lnTo>
                  <a:pt x="653083" y="617333"/>
                </a:lnTo>
                <a:cubicBezTo>
                  <a:pt x="653633" y="413883"/>
                  <a:pt x="651983" y="203450"/>
                  <a:pt x="652533" y="0"/>
                </a:cubicBezTo>
                <a:lnTo>
                  <a:pt x="70" y="159545"/>
                </a:lnTo>
                <a:cubicBezTo>
                  <a:pt x="864" y="470695"/>
                  <a:pt x="-542" y="795807"/>
                  <a:pt x="252" y="1102194"/>
                </a:cubicBezTo>
                <a:close/>
              </a:path>
            </a:pathLst>
          </a:custGeom>
          <a:solidFill>
            <a:srgbClr val="004F9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41" name="Freeform: Shape 40">
            <a:extLst>
              <a:ext uri="{FF2B5EF4-FFF2-40B4-BE49-F238E27FC236}">
                <a16:creationId xmlns:a16="http://schemas.microsoft.com/office/drawing/2014/main" id="{EE50CF47-2E1A-43B1-AC9F-DA85288E67C0}"/>
              </a:ext>
            </a:extLst>
          </p:cNvPr>
          <p:cNvSpPr/>
          <p:nvPr/>
        </p:nvSpPr>
        <p:spPr>
          <a:xfrm>
            <a:off x="295508" y="3816303"/>
            <a:ext cx="709109" cy="1307910"/>
          </a:xfrm>
          <a:custGeom>
            <a:avLst/>
            <a:gdLst>
              <a:gd name="connsiteX0" fmla="*/ 0 w 652463"/>
              <a:gd name="connsiteY0" fmla="*/ 1402556 h 1402556"/>
              <a:gd name="connsiteX1" fmla="*/ 650082 w 652463"/>
              <a:gd name="connsiteY1" fmla="*/ 611981 h 1402556"/>
              <a:gd name="connsiteX2" fmla="*/ 652463 w 652463"/>
              <a:gd name="connsiteY2" fmla="*/ 0 h 1402556"/>
              <a:gd name="connsiteX3" fmla="*/ 0 w 652463"/>
              <a:gd name="connsiteY3" fmla="*/ 471487 h 1402556"/>
              <a:gd name="connsiteX4" fmla="*/ 0 w 652463"/>
              <a:gd name="connsiteY4" fmla="*/ 1402556 h 1402556"/>
              <a:gd name="connsiteX0" fmla="*/ 0 w 652463"/>
              <a:gd name="connsiteY0" fmla="*/ 1406819 h 1406819"/>
              <a:gd name="connsiteX1" fmla="*/ 650082 w 652463"/>
              <a:gd name="connsiteY1" fmla="*/ 616244 h 1406819"/>
              <a:gd name="connsiteX2" fmla="*/ 652463 w 652463"/>
              <a:gd name="connsiteY2" fmla="*/ 0 h 1406819"/>
              <a:gd name="connsiteX3" fmla="*/ 0 w 652463"/>
              <a:gd name="connsiteY3" fmla="*/ 475750 h 1406819"/>
              <a:gd name="connsiteX4" fmla="*/ 0 w 652463"/>
              <a:gd name="connsiteY4" fmla="*/ 1406819 h 1406819"/>
              <a:gd name="connsiteX0" fmla="*/ 0 w 652463"/>
              <a:gd name="connsiteY0" fmla="*/ 1408950 h 1408950"/>
              <a:gd name="connsiteX1" fmla="*/ 650082 w 652463"/>
              <a:gd name="connsiteY1" fmla="*/ 618375 h 1408950"/>
              <a:gd name="connsiteX2" fmla="*/ 652463 w 652463"/>
              <a:gd name="connsiteY2" fmla="*/ 0 h 1408950"/>
              <a:gd name="connsiteX3" fmla="*/ 0 w 652463"/>
              <a:gd name="connsiteY3" fmla="*/ 477881 h 1408950"/>
              <a:gd name="connsiteX4" fmla="*/ 0 w 652463"/>
              <a:gd name="connsiteY4" fmla="*/ 1408950 h 1408950"/>
              <a:gd name="connsiteX0" fmla="*/ 0 w 652463"/>
              <a:gd name="connsiteY0" fmla="*/ 1411081 h 1411081"/>
              <a:gd name="connsiteX1" fmla="*/ 650082 w 652463"/>
              <a:gd name="connsiteY1" fmla="*/ 620506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2 w 652463"/>
              <a:gd name="connsiteY1" fmla="*/ 616244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48427 w 652463"/>
              <a:gd name="connsiteY1" fmla="*/ 616244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3 w 652463"/>
              <a:gd name="connsiteY1" fmla="*/ 614113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3 w 652463"/>
              <a:gd name="connsiteY1" fmla="*/ 611982 h 1411081"/>
              <a:gd name="connsiteX2" fmla="*/ 652463 w 652463"/>
              <a:gd name="connsiteY2" fmla="*/ 0 h 1411081"/>
              <a:gd name="connsiteX3" fmla="*/ 0 w 652463"/>
              <a:gd name="connsiteY3" fmla="*/ 480012 h 1411081"/>
              <a:gd name="connsiteX4" fmla="*/ 0 w 652463"/>
              <a:gd name="connsiteY4" fmla="*/ 1411081 h 14110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463" h="1411081">
                <a:moveTo>
                  <a:pt x="0" y="1411081"/>
                </a:moveTo>
                <a:lnTo>
                  <a:pt x="650083" y="611982"/>
                </a:lnTo>
                <a:cubicBezTo>
                  <a:pt x="650877" y="407988"/>
                  <a:pt x="651669" y="203994"/>
                  <a:pt x="652463" y="0"/>
                </a:cubicBezTo>
                <a:lnTo>
                  <a:pt x="0" y="480012"/>
                </a:lnTo>
                <a:lnTo>
                  <a:pt x="0" y="1411081"/>
                </a:ln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dirty="0">
              <a:ln>
                <a:noFill/>
              </a:ln>
              <a:solidFill>
                <a:prstClr val="white"/>
              </a:solidFill>
              <a:effectLst/>
              <a:uLnTx/>
              <a:uFillTx/>
              <a:latin typeface="News Cycle" panose="020B0604020202020204" charset="2"/>
              <a:sym typeface="Arial"/>
            </a:endParaRPr>
          </a:p>
        </p:txBody>
      </p:sp>
      <p:sp>
        <p:nvSpPr>
          <p:cNvPr id="42" name="Rectangle 41">
            <a:extLst>
              <a:ext uri="{FF2B5EF4-FFF2-40B4-BE49-F238E27FC236}">
                <a16:creationId xmlns:a16="http://schemas.microsoft.com/office/drawing/2014/main" id="{58163184-8731-4210-B303-992A6A6D3FD6}"/>
              </a:ext>
            </a:extLst>
          </p:cNvPr>
          <p:cNvSpPr/>
          <p:nvPr/>
        </p:nvSpPr>
        <p:spPr>
          <a:xfrm>
            <a:off x="993485" y="704235"/>
            <a:ext cx="7493285" cy="627645"/>
          </a:xfrm>
          <a:prstGeom prst="rect">
            <a:avLst/>
          </a:prstGeom>
          <a:solidFill>
            <a:schemeClr val="bg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Ensuring clarity around the objective set. </a:t>
            </a:r>
          </a:p>
          <a:p>
            <a:pPr marR="0" lvl="0" algn="just" defTabSz="914400" rtl="0" eaLnBrk="1" fontAlgn="auto" latinLnBrk="0" hangingPunct="1">
              <a:lnSpc>
                <a:spcPct val="100000"/>
              </a:lnSpc>
              <a:spcBef>
                <a:spcPts val="0"/>
              </a:spcBef>
              <a:spcAft>
                <a:spcPts val="0"/>
              </a:spcAft>
              <a:buClr>
                <a:srgbClr val="000000"/>
              </a:buClr>
              <a:buSzTx/>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Ask yourself, “if someone outside of my team read this objective, would they understand what I aim to achieve”.</a:t>
            </a:r>
          </a:p>
        </p:txBody>
      </p:sp>
      <p:sp>
        <p:nvSpPr>
          <p:cNvPr id="43" name="Rectangle 42">
            <a:extLst>
              <a:ext uri="{FF2B5EF4-FFF2-40B4-BE49-F238E27FC236}">
                <a16:creationId xmlns:a16="http://schemas.microsoft.com/office/drawing/2014/main" id="{42CB99E7-7715-40C3-B187-B8F49DEDB5B7}"/>
              </a:ext>
            </a:extLst>
          </p:cNvPr>
          <p:cNvSpPr/>
          <p:nvPr/>
        </p:nvSpPr>
        <p:spPr>
          <a:xfrm>
            <a:off x="993486" y="1707932"/>
            <a:ext cx="7493285" cy="627645"/>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Defining the metric to assess success. </a:t>
            </a:r>
          </a:p>
          <a:p>
            <a:pPr marL="0" marR="0" lvl="4"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The more this is spelt out, the more objective one can be during the year end evaluation. The measure can be both quantitative or qualitative. Ideally it also defines the permissible margin of deviation. </a:t>
            </a:r>
          </a:p>
        </p:txBody>
      </p:sp>
      <p:sp>
        <p:nvSpPr>
          <p:cNvPr id="44" name="Rectangle 43">
            <a:extLst>
              <a:ext uri="{FF2B5EF4-FFF2-40B4-BE49-F238E27FC236}">
                <a16:creationId xmlns:a16="http://schemas.microsoft.com/office/drawing/2014/main" id="{3FB2BE84-B7E3-4BA1-A4A3-84BF9CB93E26}"/>
              </a:ext>
            </a:extLst>
          </p:cNvPr>
          <p:cNvSpPr/>
          <p:nvPr/>
        </p:nvSpPr>
        <p:spPr>
          <a:xfrm>
            <a:off x="993486" y="2570712"/>
            <a:ext cx="7493285" cy="627645"/>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Ensure the goals are challenging and provide a stretch beyond the regular everyday work.</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Ensure that the right tools, capabilities and knowledge are in place to deliver on the objective.</a:t>
            </a:r>
          </a:p>
        </p:txBody>
      </p:sp>
      <p:sp>
        <p:nvSpPr>
          <p:cNvPr id="45" name="Rectangle 44">
            <a:extLst>
              <a:ext uri="{FF2B5EF4-FFF2-40B4-BE49-F238E27FC236}">
                <a16:creationId xmlns:a16="http://schemas.microsoft.com/office/drawing/2014/main" id="{52A4CCDE-CFFD-499A-96EC-33FA6B5ECC03}"/>
              </a:ext>
            </a:extLst>
          </p:cNvPr>
          <p:cNvSpPr/>
          <p:nvPr/>
        </p:nvSpPr>
        <p:spPr>
          <a:xfrm>
            <a:off x="993486" y="3607662"/>
            <a:ext cx="7493285" cy="627645"/>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it tie into the strategic priorities of your business</a:t>
            </a:r>
          </a:p>
        </p:txBody>
      </p:sp>
      <p:sp>
        <p:nvSpPr>
          <p:cNvPr id="46" name="Rectangle 45">
            <a:extLst>
              <a:ext uri="{FF2B5EF4-FFF2-40B4-BE49-F238E27FC236}">
                <a16:creationId xmlns:a16="http://schemas.microsoft.com/office/drawing/2014/main" id="{69A2CE50-E506-4F7A-BE5A-820BB5833AA4}"/>
              </a:ext>
            </a:extLst>
          </p:cNvPr>
          <p:cNvSpPr/>
          <p:nvPr/>
        </p:nvSpPr>
        <p:spPr>
          <a:xfrm>
            <a:off x="993486" y="4496568"/>
            <a:ext cx="7493285" cy="627645"/>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Specify a date or amount of time when the goal must be completed</a:t>
            </a:r>
          </a:p>
        </p:txBody>
      </p:sp>
      <p:sp>
        <p:nvSpPr>
          <p:cNvPr id="47" name="Arrow: Pentagon 46">
            <a:extLst>
              <a:ext uri="{FF2B5EF4-FFF2-40B4-BE49-F238E27FC236}">
                <a16:creationId xmlns:a16="http://schemas.microsoft.com/office/drawing/2014/main" id="{041F1957-F96C-4CCF-90ED-14153B688772}"/>
              </a:ext>
            </a:extLst>
          </p:cNvPr>
          <p:cNvSpPr/>
          <p:nvPr/>
        </p:nvSpPr>
        <p:spPr>
          <a:xfrm>
            <a:off x="993485" y="713252"/>
            <a:ext cx="2213306"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SPECIFIC</a:t>
            </a:r>
          </a:p>
        </p:txBody>
      </p:sp>
      <p:sp>
        <p:nvSpPr>
          <p:cNvPr id="48" name="Arrow: Pentagon 47">
            <a:extLst>
              <a:ext uri="{FF2B5EF4-FFF2-40B4-BE49-F238E27FC236}">
                <a16:creationId xmlns:a16="http://schemas.microsoft.com/office/drawing/2014/main" id="{CFD10ECE-E493-4AEA-9374-451EE74E2634}"/>
              </a:ext>
            </a:extLst>
          </p:cNvPr>
          <p:cNvSpPr/>
          <p:nvPr/>
        </p:nvSpPr>
        <p:spPr>
          <a:xfrm>
            <a:off x="993487" y="1689984"/>
            <a:ext cx="2213307" cy="639991"/>
          </a:xfrm>
          <a:prstGeom prst="homePlate">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MEASURABLE</a:t>
            </a:r>
          </a:p>
        </p:txBody>
      </p:sp>
      <p:sp>
        <p:nvSpPr>
          <p:cNvPr id="49" name="Arrow: Pentagon 48">
            <a:extLst>
              <a:ext uri="{FF2B5EF4-FFF2-40B4-BE49-F238E27FC236}">
                <a16:creationId xmlns:a16="http://schemas.microsoft.com/office/drawing/2014/main" id="{145260A0-4428-48BF-864F-4BAB20F3A452}"/>
              </a:ext>
            </a:extLst>
          </p:cNvPr>
          <p:cNvSpPr/>
          <p:nvPr/>
        </p:nvSpPr>
        <p:spPr>
          <a:xfrm>
            <a:off x="993486" y="2570712"/>
            <a:ext cx="2213308"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ACHIEVABLE</a:t>
            </a:r>
          </a:p>
        </p:txBody>
      </p:sp>
      <p:sp>
        <p:nvSpPr>
          <p:cNvPr id="50" name="Arrow: Pentagon 49">
            <a:extLst>
              <a:ext uri="{FF2B5EF4-FFF2-40B4-BE49-F238E27FC236}">
                <a16:creationId xmlns:a16="http://schemas.microsoft.com/office/drawing/2014/main" id="{2BAA40C8-5D9A-4012-83CE-FE0BFDA8E27B}"/>
              </a:ext>
            </a:extLst>
          </p:cNvPr>
          <p:cNvSpPr/>
          <p:nvPr/>
        </p:nvSpPr>
        <p:spPr>
          <a:xfrm>
            <a:off x="993484" y="3605585"/>
            <a:ext cx="2213308" cy="627645"/>
          </a:xfrm>
          <a:prstGeom prst="homePlate">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RELEVANT</a:t>
            </a:r>
          </a:p>
        </p:txBody>
      </p:sp>
      <p:sp>
        <p:nvSpPr>
          <p:cNvPr id="51" name="Arrow: Pentagon 50">
            <a:extLst>
              <a:ext uri="{FF2B5EF4-FFF2-40B4-BE49-F238E27FC236}">
                <a16:creationId xmlns:a16="http://schemas.microsoft.com/office/drawing/2014/main" id="{D2B22A38-1DD4-46DD-BCC7-3BC7E189FEF0}"/>
              </a:ext>
            </a:extLst>
          </p:cNvPr>
          <p:cNvSpPr/>
          <p:nvPr/>
        </p:nvSpPr>
        <p:spPr>
          <a:xfrm>
            <a:off x="993486" y="4496568"/>
            <a:ext cx="2213308"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dirty="0">
                <a:ln>
                  <a:noFill/>
                </a:ln>
                <a:solidFill>
                  <a:prstClr val="white"/>
                </a:solidFill>
                <a:effectLst/>
                <a:uLnTx/>
                <a:uFillTx/>
                <a:latin typeface="News Cycle" panose="020B0604020202020204" charset="2"/>
                <a:sym typeface="Arial"/>
              </a:rPr>
              <a:t>TIME-BOUND</a:t>
            </a:r>
          </a:p>
        </p:txBody>
      </p:sp>
      <p:sp>
        <p:nvSpPr>
          <p:cNvPr id="52" name="Rectangle 51">
            <a:extLst>
              <a:ext uri="{FF2B5EF4-FFF2-40B4-BE49-F238E27FC236}">
                <a16:creationId xmlns:a16="http://schemas.microsoft.com/office/drawing/2014/main" id="{3DE31317-C4D5-4865-B49B-0E6813CF401B}"/>
              </a:ext>
            </a:extLst>
          </p:cNvPr>
          <p:cNvSpPr/>
          <p:nvPr/>
        </p:nvSpPr>
        <p:spPr>
          <a:xfrm>
            <a:off x="39469" y="713976"/>
            <a:ext cx="957273" cy="75458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S</a:t>
            </a:r>
          </a:p>
        </p:txBody>
      </p:sp>
      <p:sp>
        <p:nvSpPr>
          <p:cNvPr id="53" name="Rectangle 52">
            <a:extLst>
              <a:ext uri="{FF2B5EF4-FFF2-40B4-BE49-F238E27FC236}">
                <a16:creationId xmlns:a16="http://schemas.microsoft.com/office/drawing/2014/main" id="{2F1167E3-01F8-405C-8607-CDD6B9C25691}"/>
              </a:ext>
            </a:extLst>
          </p:cNvPr>
          <p:cNvSpPr/>
          <p:nvPr/>
        </p:nvSpPr>
        <p:spPr>
          <a:xfrm>
            <a:off x="39469" y="1459464"/>
            <a:ext cx="957273" cy="949914"/>
          </a:xfrm>
          <a:prstGeom prst="rect">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M</a:t>
            </a:r>
          </a:p>
        </p:txBody>
      </p:sp>
      <p:sp>
        <p:nvSpPr>
          <p:cNvPr id="54" name="Rectangle 53">
            <a:extLst>
              <a:ext uri="{FF2B5EF4-FFF2-40B4-BE49-F238E27FC236}">
                <a16:creationId xmlns:a16="http://schemas.microsoft.com/office/drawing/2014/main" id="{22D3C1DA-2C90-488C-80D6-05FF3ACFDC5F}"/>
              </a:ext>
            </a:extLst>
          </p:cNvPr>
          <p:cNvSpPr/>
          <p:nvPr/>
        </p:nvSpPr>
        <p:spPr>
          <a:xfrm>
            <a:off x="39470" y="2409578"/>
            <a:ext cx="957273" cy="94991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A</a:t>
            </a:r>
          </a:p>
        </p:txBody>
      </p:sp>
      <p:sp>
        <p:nvSpPr>
          <p:cNvPr id="55" name="Rectangle 54">
            <a:extLst>
              <a:ext uri="{FF2B5EF4-FFF2-40B4-BE49-F238E27FC236}">
                <a16:creationId xmlns:a16="http://schemas.microsoft.com/office/drawing/2014/main" id="{DAC23730-E06F-4FC6-BE9F-82A785E44D48}"/>
              </a:ext>
            </a:extLst>
          </p:cNvPr>
          <p:cNvSpPr/>
          <p:nvPr/>
        </p:nvSpPr>
        <p:spPr>
          <a:xfrm>
            <a:off x="39469" y="3359491"/>
            <a:ext cx="957273" cy="949914"/>
          </a:xfrm>
          <a:prstGeom prst="rect">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R</a:t>
            </a:r>
          </a:p>
        </p:txBody>
      </p:sp>
      <p:sp>
        <p:nvSpPr>
          <p:cNvPr id="56" name="Rectangle 55">
            <a:extLst>
              <a:ext uri="{FF2B5EF4-FFF2-40B4-BE49-F238E27FC236}">
                <a16:creationId xmlns:a16="http://schemas.microsoft.com/office/drawing/2014/main" id="{C0367FB2-F410-4F18-B121-DF01B788AC0E}"/>
              </a:ext>
            </a:extLst>
          </p:cNvPr>
          <p:cNvSpPr/>
          <p:nvPr/>
        </p:nvSpPr>
        <p:spPr>
          <a:xfrm>
            <a:off x="39470" y="4309405"/>
            <a:ext cx="957273" cy="81480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T</a:t>
            </a:r>
          </a:p>
        </p:txBody>
      </p:sp>
      <p:sp>
        <p:nvSpPr>
          <p:cNvPr id="2" name="Rectangle 1">
            <a:extLst>
              <a:ext uri="{FF2B5EF4-FFF2-40B4-BE49-F238E27FC236}">
                <a16:creationId xmlns:a16="http://schemas.microsoft.com/office/drawing/2014/main" id="{74F686CD-3682-4C22-8B52-149140F65D09}"/>
              </a:ext>
            </a:extLst>
          </p:cNvPr>
          <p:cNvSpPr/>
          <p:nvPr/>
        </p:nvSpPr>
        <p:spPr>
          <a:xfrm>
            <a:off x="0" y="11771"/>
            <a:ext cx="3078087" cy="480131"/>
          </a:xfrm>
          <a:prstGeom prst="rect">
            <a:avLst/>
          </a:prstGeom>
        </p:spPr>
        <p:txBody>
          <a:bodyPr wrap="none">
            <a:spAutoFit/>
          </a:bodyPr>
          <a:lstStyle/>
          <a:p>
            <a:pPr marL="0" lvl="0" indent="0" defTabSz="914400" eaLnBrk="1" fontAlgn="auto" latinLnBrk="0" hangingPunct="1">
              <a:lnSpc>
                <a:spcPct val="90000"/>
              </a:lnSpc>
              <a:buClr>
                <a:schemeClr val="accent1"/>
              </a:buClr>
              <a:buSzPts val="3200"/>
              <a:tabLst/>
              <a:defRPr/>
            </a:pPr>
            <a:r>
              <a:rPr lang="en-US" sz="2800" dirty="0">
                <a:solidFill>
                  <a:schemeClr val="accent1"/>
                </a:solidFill>
                <a:latin typeface="Oswald" panose="00000500000000000000" pitchFamily="2" charset="0"/>
                <a:sym typeface="Roboto Slab"/>
              </a:rPr>
              <a:t>Setting SMART GOALS</a:t>
            </a:r>
          </a:p>
        </p:txBody>
      </p:sp>
    </p:spTree>
  </p:cSld>
  <p:clrMapOvr>
    <a:masterClrMapping/>
  </p:clrMapOvr>
</p:sld>
</file>

<file path=ppt/theme/theme1.xml><?xml version="1.0" encoding="utf-8"?>
<a:theme xmlns:a="http://schemas.openxmlformats.org/drawingml/2006/main" name="Jessica template">
  <a:themeElements>
    <a:clrScheme name="Custom 1">
      <a:dk1>
        <a:sysClr val="windowText" lastClr="000000"/>
      </a:dk1>
      <a:lt1>
        <a:sysClr val="window" lastClr="FFFFFF"/>
      </a:lt1>
      <a:dk2>
        <a:srgbClr val="335B74"/>
      </a:dk2>
      <a:lt2>
        <a:srgbClr val="DFE3E5"/>
      </a:lt2>
      <a:accent1>
        <a:srgbClr val="00B0F0"/>
      </a:accent1>
      <a:accent2>
        <a:srgbClr val="0070C0"/>
      </a:accent2>
      <a:accent3>
        <a:srgbClr val="0070C0"/>
      </a:accent3>
      <a:accent4>
        <a:srgbClr val="FFC000"/>
      </a:accent4>
      <a:accent5>
        <a:srgbClr val="92D050"/>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EEF93BE05771747BB09798B2A91588B" ma:contentTypeVersion="8" ma:contentTypeDescription="Create a new document." ma:contentTypeScope="" ma:versionID="4a0dfd8f1057f13977a8f92e7f4a6934">
  <xsd:schema xmlns:xsd="http://www.w3.org/2001/XMLSchema" xmlns:xs="http://www.w3.org/2001/XMLSchema" xmlns:p="http://schemas.microsoft.com/office/2006/metadata/properties" xmlns:ns2="4efa616b-325c-4f03-b17e-6e60f85095d0" targetNamespace="http://schemas.microsoft.com/office/2006/metadata/properties" ma:root="true" ma:fieldsID="04c2b0648e41497ed668f6249e9c6f3c" ns2:_="">
    <xsd:import namespace="4efa616b-325c-4f03-b17e-6e60f85095d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fa616b-325c-4f03-b17e-6e60f85095d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AC4D723-8854-429A-A92D-8A4D5A7DFD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fa616b-325c-4f03-b17e-6e60f85095d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0782A69-D70E-4C08-8BF0-34CEBFE953E4}">
  <ds:schemaRefs>
    <ds:schemaRef ds:uri="http://schemas.openxmlformats.org/package/2006/metadata/core-properties"/>
    <ds:schemaRef ds:uri="http://schemas.microsoft.com/office/2006/documentManagement/types"/>
    <ds:schemaRef ds:uri="http://purl.org/dc/elements/1.1/"/>
    <ds:schemaRef ds:uri="http://purl.org/dc/terms/"/>
    <ds:schemaRef ds:uri="4efa616b-325c-4f03-b17e-6e60f85095d0"/>
    <ds:schemaRef ds:uri="http://purl.org/dc/dcmitype/"/>
    <ds:schemaRef ds:uri="http://www.w3.org/XML/1998/namespace"/>
    <ds:schemaRef ds:uri="http://schemas.microsoft.com/office/infopath/2007/PartnerControls"/>
    <ds:schemaRef ds:uri="http://schemas.microsoft.com/office/2006/metadata/properties"/>
  </ds:schemaRefs>
</ds:datastoreItem>
</file>

<file path=customXml/itemProps3.xml><?xml version="1.0" encoding="utf-8"?>
<ds:datastoreItem xmlns:ds="http://schemas.openxmlformats.org/officeDocument/2006/customXml" ds:itemID="{FEEB162B-FFEA-424D-A6FE-968A5600675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25773</TotalTime>
  <Words>1660</Words>
  <Application>Microsoft Office PowerPoint</Application>
  <PresentationFormat>On-screen Show (16:9)</PresentationFormat>
  <Paragraphs>192</Paragraphs>
  <Slides>25</Slides>
  <Notes>13</Notes>
  <HiddenSlides>6</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25</vt:i4>
      </vt:variant>
    </vt:vector>
  </HeadingPairs>
  <TitlesOfParts>
    <vt:vector size="36" baseType="lpstr">
      <vt:lpstr>Wingdings</vt:lpstr>
      <vt:lpstr>News Cycle</vt:lpstr>
      <vt:lpstr>Arial Black</vt:lpstr>
      <vt:lpstr>Roboto</vt:lpstr>
      <vt:lpstr>Oswald</vt:lpstr>
      <vt:lpstr>Arial</vt:lpstr>
      <vt:lpstr>Lucida Grande</vt:lpstr>
      <vt:lpstr>Segoe UI</vt:lpstr>
      <vt:lpstr>Calibri</vt:lpstr>
      <vt:lpstr>Roboto Slab</vt:lpstr>
      <vt:lpstr>Jessica template</vt:lpstr>
      <vt:lpstr>GOAL SETTING Meeting - 2025</vt:lpstr>
      <vt:lpstr>Objective of Goal Setting Meeting  </vt:lpstr>
      <vt:lpstr>Meeting Agenda</vt:lpstr>
      <vt:lpstr>Meeting Agenda|</vt:lpstr>
      <vt:lpstr>Purpose of Goal Setting</vt:lpstr>
      <vt:lpstr>Divisional/Functional Strategic Priorities </vt:lpstr>
      <vt:lpstr>PowerPoint Presentation</vt:lpstr>
      <vt:lpstr>PowerPoint Presentation</vt:lpstr>
      <vt:lpstr>PowerPoint Presentation</vt:lpstr>
      <vt:lpstr>PowerPoint Presentation</vt:lpstr>
      <vt:lpstr>Setting SMART and Aligned Goals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Identify Success Measures for Your Goals</vt:lpstr>
      <vt:lpstr>Time To Set Your Individual Goals Setting</vt:lpstr>
      <vt:lpstr>Peer Goal Sharing- Handout to be distributed</vt:lpstr>
      <vt:lpstr>Peer Goal Sharing</vt:lpstr>
      <vt:lpstr>Conclusion and Next Steps for Employees</vt:lpstr>
      <vt:lpstr>PowerPoint Presentation</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Management –  YEAR END EVALUATION</dc:title>
  <dc:creator>Khushnuma Dumasia</dc:creator>
  <cp:lastModifiedBy>Tripti Pathak</cp:lastModifiedBy>
  <cp:revision>20</cp:revision>
  <dcterms:modified xsi:type="dcterms:W3CDTF">2025-02-10T08:13:16Z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0x0101008EEF93BE05771747BB09798B2A91588B</vt:lpwstr>
  </property>
</Properties>
</file>

<file path=docProps/thumbnail.jpeg>
</file>